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393" r:id="rId5"/>
    <p:sldId id="338" r:id="rId6"/>
    <p:sldId id="577" r:id="rId7"/>
    <p:sldId id="418" r:id="rId8"/>
    <p:sldId id="581" r:id="rId9"/>
    <p:sldId id="317" r:id="rId10"/>
    <p:sldId id="266" r:id="rId11"/>
    <p:sldId id="313" r:id="rId12"/>
    <p:sldId id="318" r:id="rId13"/>
    <p:sldId id="286" r:id="rId14"/>
    <p:sldId id="573" r:id="rId15"/>
    <p:sldId id="560" r:id="rId16"/>
    <p:sldId id="579" r:id="rId17"/>
    <p:sldId id="437" r:id="rId18"/>
    <p:sldId id="576" r:id="rId19"/>
    <p:sldId id="311" r:id="rId20"/>
    <p:sldId id="571" r:id="rId21"/>
    <p:sldId id="561" r:id="rId22"/>
    <p:sldId id="568" r:id="rId23"/>
    <p:sldId id="559" r:id="rId24"/>
    <p:sldId id="563" r:id="rId25"/>
    <p:sldId id="564" r:id="rId26"/>
    <p:sldId id="566" r:id="rId27"/>
    <p:sldId id="557" r:id="rId28"/>
    <p:sldId id="567" r:id="rId29"/>
    <p:sldId id="575" r:id="rId30"/>
    <p:sldId id="439" r:id="rId31"/>
    <p:sldId id="580" r:id="rId32"/>
    <p:sldId id="583" r:id="rId33"/>
    <p:sldId id="413" r:id="rId34"/>
    <p:sldId id="578" r:id="rId35"/>
    <p:sldId id="555" r:id="rId3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tt, Stephanie G. (CDC/NIOSH/DSR/SFIB)" initials="PSG(" lastIdx="1" clrIdx="0">
    <p:extLst>
      <p:ext uri="{19B8F6BF-5375-455C-9EA6-DF929625EA0E}">
        <p15:presenceInfo xmlns:p15="http://schemas.microsoft.com/office/powerpoint/2012/main" userId="S-1-5-21-1207783550-2075000910-922709458-186344" providerId="AD"/>
      </p:ext>
    </p:extLst>
  </p:cmAuthor>
  <p:cmAuthor id="2" name="Olsavsky, Rebecca (CDC/NIOSH/DSR/SFIB)" initials="OR(" lastIdx="2" clrIdx="1">
    <p:extLst>
      <p:ext uri="{19B8F6BF-5375-455C-9EA6-DF929625EA0E}">
        <p15:presenceInfo xmlns:p15="http://schemas.microsoft.com/office/powerpoint/2012/main" userId="S-1-5-21-1207783550-2075000910-922709458-543057" providerId="AD"/>
      </p:ext>
    </p:extLst>
  </p:cmAuthor>
  <p:cmAuthor id="3" name="Watson, Joanna R. (CDC/NIOSH/WSD)" initials="WJR(" lastIdx="5" clrIdx="2">
    <p:extLst>
      <p:ext uri="{19B8F6BF-5375-455C-9EA6-DF929625EA0E}">
        <p15:presenceInfo xmlns:p15="http://schemas.microsoft.com/office/powerpoint/2012/main" userId="S-1-5-21-1207783550-2075000910-922709458-368751" providerId="AD"/>
      </p:ext>
    </p:extLst>
  </p:cmAuthor>
  <p:cmAuthor id="4" name="Retzer, Kyla D. (CDC/NIOSH/WSD)" initials="RKD(" lastIdx="1" clrIdx="3">
    <p:extLst>
      <p:ext uri="{19B8F6BF-5375-455C-9EA6-DF929625EA0E}">
        <p15:presenceInfo xmlns:p15="http://schemas.microsoft.com/office/powerpoint/2012/main" userId="S::kgz7@cdc.gov::b7e4f7aa-f25c-4426-85ed-19a43f5f01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A3D"/>
    <a:srgbClr val="BF5711"/>
    <a:srgbClr val="FFFFFF"/>
    <a:srgbClr val="C03B3A"/>
    <a:srgbClr val="13A587"/>
    <a:srgbClr val="EE8D25"/>
    <a:srgbClr val="2DE7BF"/>
    <a:srgbClr val="CBD0E2"/>
    <a:srgbClr val="4769A0"/>
    <a:srgbClr val="C2D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02553-1B00-4400-9436-B751C67D3C10}" v="49" dt="2020-04-22T14:49:19.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55" autoAdjust="0"/>
    <p:restoredTop sz="63945" autoAdjust="0"/>
  </p:normalViewPr>
  <p:slideViewPr>
    <p:cSldViewPr snapToGrid="0">
      <p:cViewPr varScale="1">
        <p:scale>
          <a:sx n="51" d="100"/>
          <a:sy n="51" d="100"/>
        </p:scale>
        <p:origin x="1421" y="48"/>
      </p:cViewPr>
      <p:guideLst/>
    </p:cSldViewPr>
  </p:slideViewPr>
  <p:outlineViewPr>
    <p:cViewPr>
      <p:scale>
        <a:sx n="33" d="100"/>
        <a:sy n="33" d="100"/>
      </p:scale>
      <p:origin x="0" y="-2604"/>
    </p:cViewPr>
  </p:outlineViewPr>
  <p:notesTextViewPr>
    <p:cViewPr>
      <p:scale>
        <a:sx n="3" d="2"/>
        <a:sy n="3" d="2"/>
      </p:scale>
      <p:origin x="0" y="0"/>
    </p:cViewPr>
  </p:notesTextViewPr>
  <p:sorterViewPr>
    <p:cViewPr>
      <p:scale>
        <a:sx n="160" d="100"/>
        <a:sy n="160" d="100"/>
      </p:scale>
      <p:origin x="0" y="-178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tzer, Kyla D. (CDC/NIOSH/WSD)" userId="b7e4f7aa-f25c-4426-85ed-19a43f5f01eb" providerId="ADAL" clId="{4F902553-1B00-4400-9436-B751C67D3C10}"/>
    <pc:docChg chg="undo custSel addSld delSld modSld sldOrd">
      <pc:chgData name="Retzer, Kyla D. (CDC/NIOSH/WSD)" userId="b7e4f7aa-f25c-4426-85ed-19a43f5f01eb" providerId="ADAL" clId="{4F902553-1B00-4400-9436-B751C67D3C10}" dt="2020-04-22T15:00:36.862" v="485" actId="20577"/>
      <pc:docMkLst>
        <pc:docMk/>
      </pc:docMkLst>
      <pc:sldChg chg="del">
        <pc:chgData name="Retzer, Kyla D. (CDC/NIOSH/WSD)" userId="b7e4f7aa-f25c-4426-85ed-19a43f5f01eb" providerId="ADAL" clId="{4F902553-1B00-4400-9436-B751C67D3C10}" dt="2020-04-22T11:55:53.659" v="10" actId="2696"/>
        <pc:sldMkLst>
          <pc:docMk/>
          <pc:sldMk cId="801849476" sldId="260"/>
        </pc:sldMkLst>
      </pc:sldChg>
      <pc:sldChg chg="del">
        <pc:chgData name="Retzer, Kyla D. (CDC/NIOSH/WSD)" userId="b7e4f7aa-f25c-4426-85ed-19a43f5f01eb" providerId="ADAL" clId="{4F902553-1B00-4400-9436-B751C67D3C10}" dt="2020-04-22T11:54:17.168" v="3" actId="2696"/>
        <pc:sldMkLst>
          <pc:docMk/>
          <pc:sldMk cId="3640460674" sldId="261"/>
        </pc:sldMkLst>
      </pc:sldChg>
      <pc:sldChg chg="add">
        <pc:chgData name="Retzer, Kyla D. (CDC/NIOSH/WSD)" userId="b7e4f7aa-f25c-4426-85ed-19a43f5f01eb" providerId="ADAL" clId="{4F902553-1B00-4400-9436-B751C67D3C10}" dt="2020-04-22T12:05:50.057" v="27"/>
        <pc:sldMkLst>
          <pc:docMk/>
          <pc:sldMk cId="723916401" sldId="266"/>
        </pc:sldMkLst>
      </pc:sldChg>
      <pc:sldChg chg="addSp modSp add">
        <pc:chgData name="Retzer, Kyla D. (CDC/NIOSH/WSD)" userId="b7e4f7aa-f25c-4426-85ed-19a43f5f01eb" providerId="ADAL" clId="{4F902553-1B00-4400-9436-B751C67D3C10}" dt="2020-04-22T14:49:37.602" v="469" actId="20577"/>
        <pc:sldMkLst>
          <pc:docMk/>
          <pc:sldMk cId="1713389433" sldId="286"/>
        </pc:sldMkLst>
        <pc:spChg chg="mod">
          <ac:chgData name="Retzer, Kyla D. (CDC/NIOSH/WSD)" userId="b7e4f7aa-f25c-4426-85ed-19a43f5f01eb" providerId="ADAL" clId="{4F902553-1B00-4400-9436-B751C67D3C10}" dt="2020-04-22T14:49:06.596" v="421" actId="27636"/>
          <ac:spMkLst>
            <pc:docMk/>
            <pc:sldMk cId="1713389433" sldId="286"/>
            <ac:spMk id="3" creationId="{00000000-0000-0000-0000-000000000000}"/>
          </ac:spMkLst>
        </pc:spChg>
        <pc:spChg chg="add mod">
          <ac:chgData name="Retzer, Kyla D. (CDC/NIOSH/WSD)" userId="b7e4f7aa-f25c-4426-85ed-19a43f5f01eb" providerId="ADAL" clId="{4F902553-1B00-4400-9436-B751C67D3C10}" dt="2020-04-22T14:49:37.602" v="469" actId="20577"/>
          <ac:spMkLst>
            <pc:docMk/>
            <pc:sldMk cId="1713389433" sldId="286"/>
            <ac:spMk id="4" creationId="{BC740826-ED59-4377-BDA1-00491155998F}"/>
          </ac:spMkLst>
        </pc:spChg>
        <pc:graphicFrameChg chg="mod">
          <ac:chgData name="Retzer, Kyla D. (CDC/NIOSH/WSD)" userId="b7e4f7aa-f25c-4426-85ed-19a43f5f01eb" providerId="ADAL" clId="{4F902553-1B00-4400-9436-B751C67D3C10}" dt="2020-04-22T14:49:11.600" v="422" actId="1076"/>
          <ac:graphicFrameMkLst>
            <pc:docMk/>
            <pc:sldMk cId="1713389433" sldId="286"/>
            <ac:graphicFrameMk id="2" creationId="{00000000-0008-0000-0200-000006000000}"/>
          </ac:graphicFrameMkLst>
        </pc:graphicFrameChg>
      </pc:sldChg>
      <pc:sldChg chg="add">
        <pc:chgData name="Retzer, Kyla D. (CDC/NIOSH/WSD)" userId="b7e4f7aa-f25c-4426-85ed-19a43f5f01eb" providerId="ADAL" clId="{4F902553-1B00-4400-9436-B751C67D3C10}" dt="2020-04-22T12:00:02.337" v="23"/>
        <pc:sldMkLst>
          <pc:docMk/>
          <pc:sldMk cId="1835334280" sldId="313"/>
        </pc:sldMkLst>
      </pc:sldChg>
      <pc:sldChg chg="modSp add">
        <pc:chgData name="Retzer, Kyla D. (CDC/NIOSH/WSD)" userId="b7e4f7aa-f25c-4426-85ed-19a43f5f01eb" providerId="ADAL" clId="{4F902553-1B00-4400-9436-B751C67D3C10}" dt="2020-04-22T11:58:57.929" v="21" actId="14100"/>
        <pc:sldMkLst>
          <pc:docMk/>
          <pc:sldMk cId="2710176690" sldId="317"/>
        </pc:sldMkLst>
        <pc:graphicFrameChg chg="mod">
          <ac:chgData name="Retzer, Kyla D. (CDC/NIOSH/WSD)" userId="b7e4f7aa-f25c-4426-85ed-19a43f5f01eb" providerId="ADAL" clId="{4F902553-1B00-4400-9436-B751C67D3C10}" dt="2020-04-22T11:58:57.929" v="21" actId="14100"/>
          <ac:graphicFrameMkLst>
            <pc:docMk/>
            <pc:sldMk cId="2710176690" sldId="317"/>
            <ac:graphicFrameMk id="4" creationId="{5B02611F-F20E-4CD2-BCF8-713DC86DF8C1}"/>
          </ac:graphicFrameMkLst>
        </pc:graphicFrameChg>
      </pc:sldChg>
      <pc:sldChg chg="modSp add">
        <pc:chgData name="Retzer, Kyla D. (CDC/NIOSH/WSD)" userId="b7e4f7aa-f25c-4426-85ed-19a43f5f01eb" providerId="ADAL" clId="{4F902553-1B00-4400-9436-B751C67D3C10}" dt="2020-04-22T12:00:46.892" v="26" actId="1076"/>
        <pc:sldMkLst>
          <pc:docMk/>
          <pc:sldMk cId="1937671282" sldId="318"/>
        </pc:sldMkLst>
        <pc:graphicFrameChg chg="mod">
          <ac:chgData name="Retzer, Kyla D. (CDC/NIOSH/WSD)" userId="b7e4f7aa-f25c-4426-85ed-19a43f5f01eb" providerId="ADAL" clId="{4F902553-1B00-4400-9436-B751C67D3C10}" dt="2020-04-22T12:00:46.892" v="26" actId="1076"/>
          <ac:graphicFrameMkLst>
            <pc:docMk/>
            <pc:sldMk cId="1937671282" sldId="318"/>
            <ac:graphicFrameMk id="7" creationId="{00000000-0000-0000-0000-000000000000}"/>
          </ac:graphicFrameMkLst>
        </pc:graphicFrameChg>
      </pc:sldChg>
      <pc:sldChg chg="del">
        <pc:chgData name="Retzer, Kyla D. (CDC/NIOSH/WSD)" userId="b7e4f7aa-f25c-4426-85ed-19a43f5f01eb" providerId="ADAL" clId="{4F902553-1B00-4400-9436-B751C67D3C10}" dt="2020-04-22T14:34:51.465" v="353" actId="2696"/>
        <pc:sldMkLst>
          <pc:docMk/>
          <pc:sldMk cId="1721517162" sldId="345"/>
        </pc:sldMkLst>
      </pc:sldChg>
      <pc:sldChg chg="addSp delSp ord modTransition">
        <pc:chgData name="Retzer, Kyla D. (CDC/NIOSH/WSD)" userId="b7e4f7aa-f25c-4426-85ed-19a43f5f01eb" providerId="ADAL" clId="{4F902553-1B00-4400-9436-B751C67D3C10}" dt="2020-04-22T14:37:36.383" v="411"/>
        <pc:sldMkLst>
          <pc:docMk/>
          <pc:sldMk cId="5723447" sldId="413"/>
        </pc:sldMkLst>
        <pc:spChg chg="add del">
          <ac:chgData name="Retzer, Kyla D. (CDC/NIOSH/WSD)" userId="b7e4f7aa-f25c-4426-85ed-19a43f5f01eb" providerId="ADAL" clId="{4F902553-1B00-4400-9436-B751C67D3C10}" dt="2020-04-22T14:30:06.394" v="295"/>
          <ac:spMkLst>
            <pc:docMk/>
            <pc:sldMk cId="5723447" sldId="413"/>
            <ac:spMk id="3" creationId="{B7B1A7D1-B975-4A78-8096-B4A63A91A82D}"/>
          </ac:spMkLst>
        </pc:spChg>
      </pc:sldChg>
      <pc:sldChg chg="del">
        <pc:chgData name="Retzer, Kyla D. (CDC/NIOSH/WSD)" userId="b7e4f7aa-f25c-4426-85ed-19a43f5f01eb" providerId="ADAL" clId="{4F902553-1B00-4400-9436-B751C67D3C10}" dt="2020-04-22T14:34:43.226" v="350" actId="2696"/>
        <pc:sldMkLst>
          <pc:docMk/>
          <pc:sldMk cId="4158504452" sldId="419"/>
        </pc:sldMkLst>
      </pc:sldChg>
      <pc:sldChg chg="modSp ord modTransition">
        <pc:chgData name="Retzer, Kyla D. (CDC/NIOSH/WSD)" userId="b7e4f7aa-f25c-4426-85ed-19a43f5f01eb" providerId="ADAL" clId="{4F902553-1B00-4400-9436-B751C67D3C10}" dt="2020-04-22T15:00:36.862" v="485" actId="20577"/>
        <pc:sldMkLst>
          <pc:docMk/>
          <pc:sldMk cId="2227047843" sldId="439"/>
        </pc:sldMkLst>
        <pc:spChg chg="mod">
          <ac:chgData name="Retzer, Kyla D. (CDC/NIOSH/WSD)" userId="b7e4f7aa-f25c-4426-85ed-19a43f5f01eb" providerId="ADAL" clId="{4F902553-1B00-4400-9436-B751C67D3C10}" dt="2020-04-22T15:00:36.862" v="485" actId="20577"/>
          <ac:spMkLst>
            <pc:docMk/>
            <pc:sldMk cId="2227047843" sldId="439"/>
            <ac:spMk id="4" creationId="{00000000-0000-0000-0000-000000000000}"/>
          </ac:spMkLst>
        </pc:spChg>
      </pc:sldChg>
      <pc:sldChg chg="del">
        <pc:chgData name="Retzer, Kyla D. (CDC/NIOSH/WSD)" userId="b7e4f7aa-f25c-4426-85ed-19a43f5f01eb" providerId="ADAL" clId="{4F902553-1B00-4400-9436-B751C67D3C10}" dt="2020-04-22T11:59:09.752" v="22" actId="2696"/>
        <pc:sldMkLst>
          <pc:docMk/>
          <pc:sldMk cId="3857937547" sldId="449"/>
        </pc:sldMkLst>
      </pc:sldChg>
      <pc:sldChg chg="del">
        <pc:chgData name="Retzer, Kyla D. (CDC/NIOSH/WSD)" userId="b7e4f7aa-f25c-4426-85ed-19a43f5f01eb" providerId="ADAL" clId="{4F902553-1B00-4400-9436-B751C67D3C10}" dt="2020-04-22T12:00:19.314" v="24" actId="2696"/>
        <pc:sldMkLst>
          <pc:docMk/>
          <pc:sldMk cId="3410735688" sldId="450"/>
        </pc:sldMkLst>
      </pc:sldChg>
      <pc:sldChg chg="del ord modTransition">
        <pc:chgData name="Retzer, Kyla D. (CDC/NIOSH/WSD)" userId="b7e4f7aa-f25c-4426-85ed-19a43f5f01eb" providerId="ADAL" clId="{4F902553-1B00-4400-9436-B751C67D3C10}" dt="2020-04-22T14:34:49.510" v="352" actId="2696"/>
        <pc:sldMkLst>
          <pc:docMk/>
          <pc:sldMk cId="1321943120" sldId="543"/>
        </pc:sldMkLst>
      </pc:sldChg>
      <pc:sldChg chg="modSp ord">
        <pc:chgData name="Retzer, Kyla D. (CDC/NIOSH/WSD)" userId="b7e4f7aa-f25c-4426-85ed-19a43f5f01eb" providerId="ADAL" clId="{4F902553-1B00-4400-9436-B751C67D3C10}" dt="2020-04-22T14:35:01.341" v="354"/>
        <pc:sldMkLst>
          <pc:docMk/>
          <pc:sldMk cId="2219707794" sldId="555"/>
        </pc:sldMkLst>
        <pc:spChg chg="mod">
          <ac:chgData name="Retzer, Kyla D. (CDC/NIOSH/WSD)" userId="b7e4f7aa-f25c-4426-85ed-19a43f5f01eb" providerId="ADAL" clId="{4F902553-1B00-4400-9436-B751C67D3C10}" dt="2020-04-22T12:08:00.552" v="106" actId="20577"/>
          <ac:spMkLst>
            <pc:docMk/>
            <pc:sldMk cId="2219707794" sldId="555"/>
            <ac:spMk id="7" creationId="{00000000-0000-0000-0000-000000000000}"/>
          </ac:spMkLst>
        </pc:spChg>
      </pc:sldChg>
      <pc:sldChg chg="modSp">
        <pc:chgData name="Retzer, Kyla D. (CDC/NIOSH/WSD)" userId="b7e4f7aa-f25c-4426-85ed-19a43f5f01eb" providerId="ADAL" clId="{4F902553-1B00-4400-9436-B751C67D3C10}" dt="2020-04-22T14:59:59.395" v="481" actId="27636"/>
        <pc:sldMkLst>
          <pc:docMk/>
          <pc:sldMk cId="2773365903" sldId="557"/>
        </pc:sldMkLst>
        <pc:spChg chg="mod">
          <ac:chgData name="Retzer, Kyla D. (CDC/NIOSH/WSD)" userId="b7e4f7aa-f25c-4426-85ed-19a43f5f01eb" providerId="ADAL" clId="{4F902553-1B00-4400-9436-B751C67D3C10}" dt="2020-04-22T14:59:59.395" v="481" actId="27636"/>
          <ac:spMkLst>
            <pc:docMk/>
            <pc:sldMk cId="2773365903" sldId="557"/>
            <ac:spMk id="5" creationId="{CB01F7D2-2769-4901-9E89-592D08109D15}"/>
          </ac:spMkLst>
        </pc:spChg>
      </pc:sldChg>
      <pc:sldChg chg="del ord">
        <pc:chgData name="Retzer, Kyla D. (CDC/NIOSH/WSD)" userId="b7e4f7aa-f25c-4426-85ed-19a43f5f01eb" providerId="ADAL" clId="{4F902553-1B00-4400-9436-B751C67D3C10}" dt="2020-04-22T14:34:47.618" v="351" actId="2696"/>
        <pc:sldMkLst>
          <pc:docMk/>
          <pc:sldMk cId="1825408375" sldId="562"/>
        </pc:sldMkLst>
      </pc:sldChg>
      <pc:sldChg chg="addSp modSp addCm">
        <pc:chgData name="Retzer, Kyla D. (CDC/NIOSH/WSD)" userId="b7e4f7aa-f25c-4426-85ed-19a43f5f01eb" providerId="ADAL" clId="{4F902553-1B00-4400-9436-B751C67D3C10}" dt="2020-04-22T12:28:31.669" v="243" actId="20577"/>
        <pc:sldMkLst>
          <pc:docMk/>
          <pc:sldMk cId="2526089515" sldId="566"/>
        </pc:sldMkLst>
        <pc:spChg chg="add mod">
          <ac:chgData name="Retzer, Kyla D. (CDC/NIOSH/WSD)" userId="b7e4f7aa-f25c-4426-85ed-19a43f5f01eb" providerId="ADAL" clId="{4F902553-1B00-4400-9436-B751C67D3C10}" dt="2020-04-22T12:28:31.669" v="243" actId="20577"/>
          <ac:spMkLst>
            <pc:docMk/>
            <pc:sldMk cId="2526089515" sldId="566"/>
            <ac:spMk id="3" creationId="{8EA45156-1E7F-405D-93A4-B0CF8472C5DE}"/>
          </ac:spMkLst>
        </pc:spChg>
      </pc:sldChg>
      <pc:sldChg chg="modSp">
        <pc:chgData name="Retzer, Kyla D. (CDC/NIOSH/WSD)" userId="b7e4f7aa-f25c-4426-85ed-19a43f5f01eb" providerId="ADAL" clId="{4F902553-1B00-4400-9436-B751C67D3C10}" dt="2020-04-22T12:10:46.434" v="152" actId="1076"/>
        <pc:sldMkLst>
          <pc:docMk/>
          <pc:sldMk cId="37336790" sldId="575"/>
        </pc:sldMkLst>
        <pc:spChg chg="mod">
          <ac:chgData name="Retzer, Kyla D. (CDC/NIOSH/WSD)" userId="b7e4f7aa-f25c-4426-85ed-19a43f5f01eb" providerId="ADAL" clId="{4F902553-1B00-4400-9436-B751C67D3C10}" dt="2020-04-22T12:10:46.434" v="152" actId="1076"/>
          <ac:spMkLst>
            <pc:docMk/>
            <pc:sldMk cId="37336790" sldId="575"/>
            <ac:spMk id="3" creationId="{82EC5ADB-8BD8-4C58-B9EB-6C06ED88C386}"/>
          </ac:spMkLst>
        </pc:spChg>
        <pc:spChg chg="mod">
          <ac:chgData name="Retzer, Kyla D. (CDC/NIOSH/WSD)" userId="b7e4f7aa-f25c-4426-85ed-19a43f5f01eb" providerId="ADAL" clId="{4F902553-1B00-4400-9436-B751C67D3C10}" dt="2020-04-22T12:10:37.800" v="151" actId="1076"/>
          <ac:spMkLst>
            <pc:docMk/>
            <pc:sldMk cId="37336790" sldId="575"/>
            <ac:spMk id="5" creationId="{DB362C75-C46F-4D29-8828-29CA3D8B3303}"/>
          </ac:spMkLst>
        </pc:spChg>
        <pc:picChg chg="mod">
          <ac:chgData name="Retzer, Kyla D. (CDC/NIOSH/WSD)" userId="b7e4f7aa-f25c-4426-85ed-19a43f5f01eb" providerId="ADAL" clId="{4F902553-1B00-4400-9436-B751C67D3C10}" dt="2020-04-22T12:10:26.734" v="149" actId="1076"/>
          <ac:picMkLst>
            <pc:docMk/>
            <pc:sldMk cId="37336790" sldId="575"/>
            <ac:picMk id="8" creationId="{83242EA2-396E-4FE3-8928-41C8F8E40D2B}"/>
          </ac:picMkLst>
        </pc:picChg>
      </pc:sldChg>
      <pc:sldChg chg="modNotesTx">
        <pc:chgData name="Retzer, Kyla D. (CDC/NIOSH/WSD)" userId="b7e4f7aa-f25c-4426-85ed-19a43f5f01eb" providerId="ADAL" clId="{4F902553-1B00-4400-9436-B751C67D3C10}" dt="2020-04-22T14:20:10.532" v="286" actId="20577"/>
        <pc:sldMkLst>
          <pc:docMk/>
          <pc:sldMk cId="46292597" sldId="577"/>
        </pc:sldMkLst>
      </pc:sldChg>
      <pc:sldChg chg="ord">
        <pc:chgData name="Retzer, Kyla D. (CDC/NIOSH/WSD)" userId="b7e4f7aa-f25c-4426-85ed-19a43f5f01eb" providerId="ADAL" clId="{4F902553-1B00-4400-9436-B751C67D3C10}" dt="2020-04-22T14:37:39.549" v="412"/>
        <pc:sldMkLst>
          <pc:docMk/>
          <pc:sldMk cId="1666190379" sldId="578"/>
        </pc:sldMkLst>
      </pc:sldChg>
      <pc:sldChg chg="ord modTransition">
        <pc:chgData name="Retzer, Kyla D. (CDC/NIOSH/WSD)" userId="b7e4f7aa-f25c-4426-85ed-19a43f5f01eb" providerId="ADAL" clId="{4F902553-1B00-4400-9436-B751C67D3C10}" dt="2020-04-22T14:37:18.682" v="410"/>
        <pc:sldMkLst>
          <pc:docMk/>
          <pc:sldMk cId="1864020387" sldId="580"/>
        </pc:sldMkLst>
      </pc:sldChg>
      <pc:sldChg chg="modSp add modNotesTx">
        <pc:chgData name="Retzer, Kyla D. (CDC/NIOSH/WSD)" userId="b7e4f7aa-f25c-4426-85ed-19a43f5f01eb" providerId="ADAL" clId="{4F902553-1B00-4400-9436-B751C67D3C10}" dt="2020-04-22T12:21:44.312" v="153" actId="6549"/>
        <pc:sldMkLst>
          <pc:docMk/>
          <pc:sldMk cId="4072481773" sldId="581"/>
        </pc:sldMkLst>
        <pc:spChg chg="mod">
          <ac:chgData name="Retzer, Kyla D. (CDC/NIOSH/WSD)" userId="b7e4f7aa-f25c-4426-85ed-19a43f5f01eb" providerId="ADAL" clId="{4F902553-1B00-4400-9436-B751C67D3C10}" dt="2020-04-22T11:54:08.329" v="2" actId="1076"/>
          <ac:spMkLst>
            <pc:docMk/>
            <pc:sldMk cId="4072481773" sldId="581"/>
            <ac:spMk id="6" creationId="{00000000-0000-0000-0000-000000000000}"/>
          </ac:spMkLst>
        </pc:spChg>
        <pc:graphicFrameChg chg="mod">
          <ac:chgData name="Retzer, Kyla D. (CDC/NIOSH/WSD)" userId="b7e4f7aa-f25c-4426-85ed-19a43f5f01eb" providerId="ADAL" clId="{4F902553-1B00-4400-9436-B751C67D3C10}" dt="2020-04-22T11:54:04.157" v="1" actId="1076"/>
          <ac:graphicFrameMkLst>
            <pc:docMk/>
            <pc:sldMk cId="4072481773" sldId="581"/>
            <ac:graphicFrameMk id="4" creationId="{00000000-0000-0000-0000-000000000000}"/>
          </ac:graphicFrameMkLst>
        </pc:graphicFrameChg>
      </pc:sldChg>
      <pc:sldChg chg="modSp add del">
        <pc:chgData name="Retzer, Kyla D. (CDC/NIOSH/WSD)" userId="b7e4f7aa-f25c-4426-85ed-19a43f5f01eb" providerId="ADAL" clId="{4F902553-1B00-4400-9436-B751C67D3C10}" dt="2020-04-22T14:30:14.254" v="297" actId="2696"/>
        <pc:sldMkLst>
          <pc:docMk/>
          <pc:sldMk cId="737654563" sldId="582"/>
        </pc:sldMkLst>
        <pc:spChg chg="mod">
          <ac:chgData name="Retzer, Kyla D. (CDC/NIOSH/WSD)" userId="b7e4f7aa-f25c-4426-85ed-19a43f5f01eb" providerId="ADAL" clId="{4F902553-1B00-4400-9436-B751C67D3C10}" dt="2020-04-22T14:29:58.334" v="293" actId="20577"/>
          <ac:spMkLst>
            <pc:docMk/>
            <pc:sldMk cId="737654563" sldId="582"/>
            <ac:spMk id="2" creationId="{C0EB97C4-8A02-41EC-98AF-467332181A25}"/>
          </ac:spMkLst>
        </pc:spChg>
      </pc:sldChg>
      <pc:sldChg chg="addSp delSp modSp add del">
        <pc:chgData name="Retzer, Kyla D. (CDC/NIOSH/WSD)" userId="b7e4f7aa-f25c-4426-85ed-19a43f5f01eb" providerId="ADAL" clId="{4F902553-1B00-4400-9436-B751C67D3C10}" dt="2020-04-22T11:55:49.969" v="9"/>
        <pc:sldMkLst>
          <pc:docMk/>
          <pc:sldMk cId="848570396" sldId="582"/>
        </pc:sldMkLst>
        <pc:spChg chg="add del">
          <ac:chgData name="Retzer, Kyla D. (CDC/NIOSH/WSD)" userId="b7e4f7aa-f25c-4426-85ed-19a43f5f01eb" providerId="ADAL" clId="{4F902553-1B00-4400-9436-B751C67D3C10}" dt="2020-04-22T11:55:13.350" v="6" actId="478"/>
          <ac:spMkLst>
            <pc:docMk/>
            <pc:sldMk cId="848570396" sldId="582"/>
            <ac:spMk id="5" creationId="{00000000-0000-0000-0000-000000000000}"/>
          </ac:spMkLst>
        </pc:spChg>
        <pc:graphicFrameChg chg="mod">
          <ac:chgData name="Retzer, Kyla D. (CDC/NIOSH/WSD)" userId="b7e4f7aa-f25c-4426-85ed-19a43f5f01eb" providerId="ADAL" clId="{4F902553-1B00-4400-9436-B751C67D3C10}" dt="2020-04-22T11:55:48.716" v="8" actId="1076"/>
          <ac:graphicFrameMkLst>
            <pc:docMk/>
            <pc:sldMk cId="848570396" sldId="582"/>
            <ac:graphicFrameMk id="4" creationId="{00000000-0000-0000-0000-000000000000}"/>
          </ac:graphicFrameMkLst>
        </pc:graphicFrameChg>
      </pc:sldChg>
      <pc:sldChg chg="addSp delSp modSp add">
        <pc:chgData name="Retzer, Kyla D. (CDC/NIOSH/WSD)" userId="b7e4f7aa-f25c-4426-85ed-19a43f5f01eb" providerId="ADAL" clId="{4F902553-1B00-4400-9436-B751C67D3C10}" dt="2020-04-22T14:41:06.737" v="416" actId="20577"/>
        <pc:sldMkLst>
          <pc:docMk/>
          <pc:sldMk cId="513432669" sldId="583"/>
        </pc:sldMkLst>
        <pc:spChg chg="mod">
          <ac:chgData name="Retzer, Kyla D. (CDC/NIOSH/WSD)" userId="b7e4f7aa-f25c-4426-85ed-19a43f5f01eb" providerId="ADAL" clId="{4F902553-1B00-4400-9436-B751C67D3C10}" dt="2020-04-22T14:41:06.737" v="416" actId="20577"/>
          <ac:spMkLst>
            <pc:docMk/>
            <pc:sldMk cId="513432669" sldId="583"/>
            <ac:spMk id="2" creationId="{00000000-0000-0000-0000-000000000000}"/>
          </ac:spMkLst>
        </pc:spChg>
        <pc:spChg chg="add mod">
          <ac:chgData name="Retzer, Kyla D. (CDC/NIOSH/WSD)" userId="b7e4f7aa-f25c-4426-85ed-19a43f5f01eb" providerId="ADAL" clId="{4F902553-1B00-4400-9436-B751C67D3C10}" dt="2020-04-22T14:32:47.106" v="343" actId="1076"/>
          <ac:spMkLst>
            <pc:docMk/>
            <pc:sldMk cId="513432669" sldId="583"/>
            <ac:spMk id="3" creationId="{9473051C-1386-4466-8E30-6757017E9D9F}"/>
          </ac:spMkLst>
        </pc:spChg>
        <pc:spChg chg="del">
          <ac:chgData name="Retzer, Kyla D. (CDC/NIOSH/WSD)" userId="b7e4f7aa-f25c-4426-85ed-19a43f5f01eb" providerId="ADAL" clId="{4F902553-1B00-4400-9436-B751C67D3C10}" dt="2020-04-22T14:31:07.354" v="339" actId="478"/>
          <ac:spMkLst>
            <pc:docMk/>
            <pc:sldMk cId="513432669" sldId="583"/>
            <ac:spMk id="7" creationId="{00000000-0000-0000-0000-000000000000}"/>
          </ac:spMkLst>
        </pc:spChg>
        <pc:spChg chg="del">
          <ac:chgData name="Retzer, Kyla D. (CDC/NIOSH/WSD)" userId="b7e4f7aa-f25c-4426-85ed-19a43f5f01eb" providerId="ADAL" clId="{4F902553-1B00-4400-9436-B751C67D3C10}" dt="2020-04-22T14:30:45.223" v="319" actId="478"/>
          <ac:spMkLst>
            <pc:docMk/>
            <pc:sldMk cId="513432669" sldId="583"/>
            <ac:spMk id="10" creationId="{00000000-0000-0000-0000-000000000000}"/>
          </ac:spMkLst>
        </pc:spChg>
        <pc:spChg chg="del">
          <ac:chgData name="Retzer, Kyla D. (CDC/NIOSH/WSD)" userId="b7e4f7aa-f25c-4426-85ed-19a43f5f01eb" providerId="ADAL" clId="{4F902553-1B00-4400-9436-B751C67D3C10}" dt="2020-04-22T14:31:01.475" v="338" actId="478"/>
          <ac:spMkLst>
            <pc:docMk/>
            <pc:sldMk cId="513432669" sldId="583"/>
            <ac:spMk id="11" creationId="{00000000-0000-0000-0000-000000000000}"/>
          </ac:spMkLst>
        </pc:spChg>
        <pc:spChg chg="del">
          <ac:chgData name="Retzer, Kyla D. (CDC/NIOSH/WSD)" userId="b7e4f7aa-f25c-4426-85ed-19a43f5f01eb" providerId="ADAL" clId="{4F902553-1B00-4400-9436-B751C67D3C10}" dt="2020-04-22T14:30:58.141" v="337" actId="478"/>
          <ac:spMkLst>
            <pc:docMk/>
            <pc:sldMk cId="513432669" sldId="583"/>
            <ac:spMk id="12" creationId="{00000000-0000-0000-0000-000000000000}"/>
          </ac:spMkLst>
        </pc:spChg>
        <pc:picChg chg="add mod">
          <ac:chgData name="Retzer, Kyla D. (CDC/NIOSH/WSD)" userId="b7e4f7aa-f25c-4426-85ed-19a43f5f01eb" providerId="ADAL" clId="{4F902553-1B00-4400-9436-B751C67D3C10}" dt="2020-04-22T14:33:58.226" v="349" actId="14100"/>
          <ac:picMkLst>
            <pc:docMk/>
            <pc:sldMk cId="513432669" sldId="583"/>
            <ac:picMk id="4" creationId="{6693D553-DEED-44A8-8495-8481A03641D4}"/>
          </ac:picMkLst>
        </pc:picChg>
        <pc:picChg chg="del">
          <ac:chgData name="Retzer, Kyla D. (CDC/NIOSH/WSD)" userId="b7e4f7aa-f25c-4426-85ed-19a43f5f01eb" providerId="ADAL" clId="{4F902553-1B00-4400-9436-B751C67D3C10}" dt="2020-04-22T14:30:52.210" v="335" actId="478"/>
          <ac:picMkLst>
            <pc:docMk/>
            <pc:sldMk cId="513432669" sldId="583"/>
            <ac:picMk id="5" creationId="{00000000-0000-0000-0000-000000000000}"/>
          </ac:picMkLst>
        </pc:picChg>
        <pc:picChg chg="del">
          <ac:chgData name="Retzer, Kyla D. (CDC/NIOSH/WSD)" userId="b7e4f7aa-f25c-4426-85ed-19a43f5f01eb" providerId="ADAL" clId="{4F902553-1B00-4400-9436-B751C67D3C10}" dt="2020-04-22T14:30:53.877" v="336" actId="478"/>
          <ac:picMkLst>
            <pc:docMk/>
            <pc:sldMk cId="513432669" sldId="583"/>
            <ac:picMk id="8" creationId="{00000000-0000-0000-0000-000000000000}"/>
          </ac:picMkLst>
        </pc:picChg>
      </pc:sldChg>
      <pc:sldChg chg="add del">
        <pc:chgData name="Retzer, Kyla D. (CDC/NIOSH/WSD)" userId="b7e4f7aa-f25c-4426-85ed-19a43f5f01eb" providerId="ADAL" clId="{4F902553-1B00-4400-9436-B751C67D3C10}" dt="2020-04-22T14:49:43.948" v="470" actId="2696"/>
        <pc:sldMkLst>
          <pc:docMk/>
          <pc:sldMk cId="2975708239" sldId="5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c.gov\project\NIOSH_Oil_and_Gas\1%20Epidemiology%20&amp;%20Surveillance\7%20Data%20Sources\CFOI\CFOI%20Fatal%20Injuries%20in%20OGE%202003-2016%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dc.gov\private\M740\kgz7\Cartasite\Cartasite%20111718.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929401185962899"/>
          <c:y val="0.111064886510075"/>
          <c:w val="0.76032528919996101"/>
          <c:h val="0.73628713504132703"/>
        </c:manualLayout>
      </c:layout>
      <c:barChart>
        <c:barDir val="col"/>
        <c:grouping val="clustered"/>
        <c:varyColors val="0"/>
        <c:ser>
          <c:idx val="1"/>
          <c:order val="1"/>
          <c:tx>
            <c:strRef>
              <c:f>Sheet1!$C$1</c:f>
              <c:strCache>
                <c:ptCount val="1"/>
                <c:pt idx="0">
                  <c:v>Fatalities</c:v>
                </c:pt>
              </c:strCache>
            </c:strRef>
          </c:tx>
          <c:spPr>
            <a:solidFill>
              <a:schemeClr val="tx2"/>
            </a:solidFill>
            <a:ln>
              <a:noFill/>
            </a:ln>
            <a:effectLst/>
          </c:spPr>
          <c:invertIfNegative val="0"/>
          <c:dPt>
            <c:idx val="10"/>
            <c:invertIfNegative val="0"/>
            <c:bubble3D val="0"/>
            <c:extLst>
              <c:ext xmlns:c16="http://schemas.microsoft.com/office/drawing/2014/chart" uri="{C3380CC4-5D6E-409C-BE32-E72D297353CC}">
                <c16:uniqueId val="{00000000-F2A9-4844-857E-3BC72CEB0C0E}"/>
              </c:ext>
            </c:extLst>
          </c:dPt>
          <c:dLbls>
            <c:dLbl>
              <c:idx val="5"/>
              <c:layout>
                <c:manualLayout>
                  <c:x val="4.3231813293688282E-5"/>
                  <c:y val="0.1552052095335718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A9-4844-857E-3BC72CEB0C0E}"/>
                </c:ext>
              </c:extLst>
            </c:dLbl>
            <c:dLbl>
              <c:idx val="7"/>
              <c:layout>
                <c:manualLayout>
                  <c:x val="0"/>
                  <c:y val="0.120505390797874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A9-4844-857E-3BC72CEB0C0E}"/>
                </c:ext>
              </c:extLst>
            </c:dLbl>
            <c:dLbl>
              <c:idx val="8"/>
              <c:layout>
                <c:manualLayout>
                  <c:x val="0"/>
                  <c:y val="6.31088562831235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A9-4844-857E-3BC72CEB0C0E}"/>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2003</c:v>
                </c:pt>
                <c:pt idx="1">
                  <c:v>2004</c:v>
                </c:pt>
                <c:pt idx="2">
                  <c:v>2005</c:v>
                </c:pt>
                <c:pt idx="3">
                  <c:v>2006</c:v>
                </c:pt>
              </c:numCache>
            </c:numRef>
          </c:cat>
          <c:val>
            <c:numRef>
              <c:f>Sheet1!$C$2:$C$17</c:f>
              <c:numCache>
                <c:formatCode>General</c:formatCode>
                <c:ptCount val="16"/>
                <c:pt idx="0">
                  <c:v>85</c:v>
                </c:pt>
                <c:pt idx="1">
                  <c:v>98</c:v>
                </c:pt>
                <c:pt idx="2">
                  <c:v>98</c:v>
                </c:pt>
                <c:pt idx="3">
                  <c:v>125</c:v>
                </c:pt>
                <c:pt idx="4">
                  <c:v>122</c:v>
                </c:pt>
                <c:pt idx="5">
                  <c:v>120</c:v>
                </c:pt>
                <c:pt idx="6">
                  <c:v>68</c:v>
                </c:pt>
                <c:pt idx="7">
                  <c:v>107</c:v>
                </c:pt>
                <c:pt idx="8">
                  <c:v>112</c:v>
                </c:pt>
                <c:pt idx="9">
                  <c:v>142</c:v>
                </c:pt>
                <c:pt idx="10">
                  <c:v>112</c:v>
                </c:pt>
                <c:pt idx="11">
                  <c:v>144</c:v>
                </c:pt>
                <c:pt idx="12">
                  <c:v>89</c:v>
                </c:pt>
                <c:pt idx="13">
                  <c:v>63</c:v>
                </c:pt>
                <c:pt idx="14">
                  <c:v>81</c:v>
                </c:pt>
                <c:pt idx="15">
                  <c:v>94</c:v>
                </c:pt>
              </c:numCache>
            </c:numRef>
          </c:val>
          <c:extLst>
            <c:ext xmlns:c16="http://schemas.microsoft.com/office/drawing/2014/chart" uri="{C3380CC4-5D6E-409C-BE32-E72D297353CC}">
              <c16:uniqueId val="{00000004-F2A9-4844-857E-3BC72CEB0C0E}"/>
            </c:ext>
          </c:extLst>
        </c:ser>
        <c:dLbls>
          <c:showLegendKey val="0"/>
          <c:showVal val="0"/>
          <c:showCatName val="0"/>
          <c:showSerName val="0"/>
          <c:showPercent val="0"/>
          <c:showBubbleSize val="0"/>
        </c:dLbls>
        <c:gapWidth val="80"/>
        <c:axId val="199706632"/>
        <c:axId val="199706240"/>
      </c:barChart>
      <c:lineChart>
        <c:grouping val="standard"/>
        <c:varyColors val="0"/>
        <c:ser>
          <c:idx val="0"/>
          <c:order val="0"/>
          <c:tx>
            <c:strRef>
              <c:f>Sheet1!$B$1</c:f>
              <c:strCache>
                <c:ptCount val="1"/>
                <c:pt idx="0">
                  <c:v>Rate</c:v>
                </c:pt>
              </c:strCache>
            </c:strRef>
          </c:tx>
          <c:spPr>
            <a:ln w="31750" cap="rnd" cmpd="sng" algn="ctr">
              <a:solidFill>
                <a:schemeClr val="accent1">
                  <a:shade val="76000"/>
                </a:schemeClr>
              </a:solidFill>
              <a:prstDash val="solid"/>
              <a:round/>
            </a:ln>
            <a:effectLst/>
          </c:spPr>
          <c:marker>
            <c:symbol val="circle"/>
            <c:size val="8"/>
            <c:spPr>
              <a:gradFill rotWithShape="1">
                <a:gsLst>
                  <a:gs pos="0">
                    <a:schemeClr val="accent1">
                      <a:shade val="76000"/>
                      <a:shade val="51000"/>
                      <a:satMod val="130000"/>
                    </a:schemeClr>
                  </a:gs>
                  <a:gs pos="80000">
                    <a:schemeClr val="accent1">
                      <a:shade val="76000"/>
                      <a:shade val="93000"/>
                      <a:satMod val="130000"/>
                    </a:schemeClr>
                  </a:gs>
                  <a:gs pos="100000">
                    <a:schemeClr val="accent1">
                      <a:shade val="76000"/>
                      <a:shade val="94000"/>
                      <a:satMod val="135000"/>
                    </a:schemeClr>
                  </a:gs>
                </a:gsLst>
                <a:lin ang="5400000" scaled="0"/>
              </a:gradFill>
              <a:ln w="6350" cap="flat" cmpd="sng" algn="ctr">
                <a:solidFill>
                  <a:schemeClr val="accent1">
                    <a:shade val="76000"/>
                    <a:shade val="95000"/>
                    <a:satMod val="105000"/>
                  </a:schemeClr>
                </a:solidFill>
                <a:prstDash val="solid"/>
                <a:round/>
              </a:ln>
              <a:effectLst/>
            </c:spPr>
          </c:marker>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29</c:v>
                </c:pt>
                <c:pt idx="1">
                  <c:v>31.9</c:v>
                </c:pt>
                <c:pt idx="2">
                  <c:v>29</c:v>
                </c:pt>
                <c:pt idx="3">
                  <c:v>32.4</c:v>
                </c:pt>
                <c:pt idx="4">
                  <c:v>28.5</c:v>
                </c:pt>
                <c:pt idx="5">
                  <c:v>25.2</c:v>
                </c:pt>
                <c:pt idx="6">
                  <c:v>16.600000000000001</c:v>
                </c:pt>
                <c:pt idx="7">
                  <c:v>24.4</c:v>
                </c:pt>
                <c:pt idx="8">
                  <c:v>22</c:v>
                </c:pt>
                <c:pt idx="9">
                  <c:v>24.5</c:v>
                </c:pt>
                <c:pt idx="10">
                  <c:v>19.100000000000001</c:v>
                </c:pt>
                <c:pt idx="11">
                  <c:v>22.9</c:v>
                </c:pt>
                <c:pt idx="12">
                  <c:v>16.5</c:v>
                </c:pt>
                <c:pt idx="13">
                  <c:v>14.9</c:v>
                </c:pt>
                <c:pt idx="14">
                  <c:v>18.899999999999999</c:v>
                </c:pt>
                <c:pt idx="15">
                  <c:v>19.899999999999999</c:v>
                </c:pt>
              </c:numCache>
            </c:numRef>
          </c:val>
          <c:smooth val="0"/>
          <c:extLst>
            <c:ext xmlns:c16="http://schemas.microsoft.com/office/drawing/2014/chart" uri="{C3380CC4-5D6E-409C-BE32-E72D297353CC}">
              <c16:uniqueId val="{00000005-F2A9-4844-857E-3BC72CEB0C0E}"/>
            </c:ext>
          </c:extLst>
        </c:ser>
        <c:dLbls>
          <c:showLegendKey val="0"/>
          <c:showVal val="0"/>
          <c:showCatName val="0"/>
          <c:showSerName val="0"/>
          <c:showPercent val="0"/>
          <c:showBubbleSize val="0"/>
        </c:dLbls>
        <c:marker val="1"/>
        <c:smooth val="0"/>
        <c:axId val="195082136"/>
        <c:axId val="195082528"/>
      </c:lineChart>
      <c:catAx>
        <c:axId val="19508213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2000" b="0" i="0" u="none" strike="noStrike" kern="1200" baseline="0">
                <a:solidFill>
                  <a:srgbClr val="080808"/>
                </a:solidFill>
                <a:latin typeface="+mn-lt"/>
                <a:ea typeface="+mn-ea"/>
                <a:cs typeface="+mn-cs"/>
              </a:defRPr>
            </a:pPr>
            <a:endParaRPr lang="en-US"/>
          </a:p>
        </c:txPr>
        <c:crossAx val="195082528"/>
        <c:crosses val="autoZero"/>
        <c:auto val="1"/>
        <c:lblAlgn val="ctr"/>
        <c:lblOffset val="100"/>
        <c:noMultiLvlLbl val="0"/>
      </c:catAx>
      <c:valAx>
        <c:axId val="195082528"/>
        <c:scaling>
          <c:orientation val="minMax"/>
        </c:scaling>
        <c:delete val="0"/>
        <c:axPos val="l"/>
        <c:title>
          <c:tx>
            <c:rich>
              <a:bodyPr rot="-5400000" spcFirstLastPara="1" vertOverflow="ellipsis" vert="horz" wrap="square" anchor="ctr" anchorCtr="1"/>
              <a:lstStyle/>
              <a:p>
                <a:pPr>
                  <a:defRPr sz="2000" b="1" i="0" u="none" strike="noStrike" kern="1200" baseline="0">
                    <a:solidFill>
                      <a:srgbClr val="080808"/>
                    </a:solidFill>
                    <a:latin typeface="+mn-lt"/>
                    <a:ea typeface="+mn-ea"/>
                    <a:cs typeface="+mn-cs"/>
                  </a:defRPr>
                </a:pPr>
                <a:r>
                  <a:rPr lang="en-US" sz="2000" dirty="0"/>
                  <a:t>Deaths per 100,000 workers</a:t>
                </a:r>
              </a:p>
            </c:rich>
          </c:tx>
          <c:layout>
            <c:manualLayout>
              <c:xMode val="edge"/>
              <c:yMode val="edge"/>
              <c:x val="3.5109654017458788E-2"/>
              <c:y val="0.23232462103082038"/>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rgbClr val="080808"/>
                  </a:solidFill>
                  <a:latin typeface="+mn-lt"/>
                  <a:ea typeface="+mn-ea"/>
                  <a:cs typeface="+mn-cs"/>
                </a:defRPr>
              </a:pPr>
              <a:endParaRPr lang="en-US"/>
            </a:p>
          </c:txPr>
        </c:title>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rgbClr val="080808"/>
                </a:solidFill>
                <a:latin typeface="+mn-lt"/>
                <a:ea typeface="+mn-ea"/>
                <a:cs typeface="+mn-cs"/>
              </a:defRPr>
            </a:pPr>
            <a:endParaRPr lang="en-US"/>
          </a:p>
        </c:txPr>
        <c:crossAx val="195082136"/>
        <c:crosses val="autoZero"/>
        <c:crossBetween val="between"/>
      </c:valAx>
      <c:valAx>
        <c:axId val="199706240"/>
        <c:scaling>
          <c:orientation val="minMax"/>
          <c:max val="150"/>
        </c:scaling>
        <c:delete val="0"/>
        <c:axPos val="r"/>
        <c:title>
          <c:tx>
            <c:rich>
              <a:bodyPr rot="-5400000" spcFirstLastPara="1" vertOverflow="ellipsis" vert="horz" wrap="square" anchor="ctr" anchorCtr="1"/>
              <a:lstStyle/>
              <a:p>
                <a:pPr>
                  <a:defRPr sz="2000" b="1" i="0" u="none" strike="noStrike" kern="1200" baseline="0">
                    <a:solidFill>
                      <a:srgbClr val="080808"/>
                    </a:solidFill>
                    <a:latin typeface="+mn-lt"/>
                    <a:ea typeface="+mn-ea"/>
                    <a:cs typeface="+mn-cs"/>
                  </a:defRPr>
                </a:pPr>
                <a:r>
                  <a:rPr lang="en-US" sz="2000" dirty="0"/>
                  <a:t>Number</a:t>
                </a:r>
                <a:r>
                  <a:rPr lang="en-US" sz="2000" baseline="0" dirty="0"/>
                  <a:t> of Deaths</a:t>
                </a:r>
                <a:endParaRPr lang="en-US" sz="2000" dirty="0"/>
              </a:p>
            </c:rich>
          </c:tx>
          <c:layout>
            <c:manualLayout>
              <c:xMode val="edge"/>
              <c:yMode val="edge"/>
              <c:x val="0.95880810304723296"/>
              <c:y val="0.26525613660848701"/>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rgbClr val="080808"/>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rgbClr val="080808"/>
                </a:solidFill>
                <a:latin typeface="+mn-lt"/>
                <a:ea typeface="+mn-ea"/>
                <a:cs typeface="+mn-cs"/>
              </a:defRPr>
            </a:pPr>
            <a:endParaRPr lang="en-US"/>
          </a:p>
        </c:txPr>
        <c:crossAx val="199706632"/>
        <c:crosses val="max"/>
        <c:crossBetween val="between"/>
        <c:majorUnit val="25"/>
      </c:valAx>
      <c:catAx>
        <c:axId val="199706632"/>
        <c:scaling>
          <c:orientation val="minMax"/>
        </c:scaling>
        <c:delete val="1"/>
        <c:axPos val="b"/>
        <c:numFmt formatCode="General" sourceLinked="1"/>
        <c:majorTickMark val="out"/>
        <c:minorTickMark val="none"/>
        <c:tickLblPos val="none"/>
        <c:crossAx val="199706240"/>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rgbClr val="080808"/>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rgbClr val="080808"/>
                </a:solidFill>
                <a:latin typeface="+mn-lt"/>
                <a:ea typeface="+mn-ea"/>
                <a:cs typeface="+mn-cs"/>
              </a:defRPr>
            </a:pPr>
            <a:endParaRPr lang="en-US"/>
          </a:p>
        </c:txPr>
      </c:legendEntry>
      <c:layout>
        <c:manualLayout>
          <c:xMode val="edge"/>
          <c:yMode val="edge"/>
          <c:x val="0.34266239183435326"/>
          <c:y val="3.6025214246014958E-2"/>
          <c:w val="0.33643317370131026"/>
          <c:h val="5.5044068954340261E-2"/>
        </c:manualLayout>
      </c:layout>
      <c:overlay val="1"/>
      <c:spPr>
        <a:noFill/>
        <a:ln>
          <a:noFill/>
        </a:ln>
        <a:effectLst/>
      </c:spPr>
      <c:txPr>
        <a:bodyPr rot="0" spcFirstLastPara="1" vertOverflow="ellipsis" vert="horz" wrap="square" anchor="ctr" anchorCtr="1"/>
        <a:lstStyle/>
        <a:p>
          <a:pPr>
            <a:defRPr sz="2000" b="0" i="0" u="none" strike="noStrike" kern="1200" baseline="0">
              <a:solidFill>
                <a:srgbClr val="080808"/>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solidFill>
            <a:srgbClr val="080808"/>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Transportation</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0</c:formatCode>
                <c:ptCount val="16"/>
                <c:pt idx="0">
                  <c:v>36.470588235294116</c:v>
                </c:pt>
                <c:pt idx="1">
                  <c:v>45.91836734693878</c:v>
                </c:pt>
                <c:pt idx="2">
                  <c:v>34.693877551020407</c:v>
                </c:pt>
                <c:pt idx="3">
                  <c:v>34.4</c:v>
                </c:pt>
                <c:pt idx="4">
                  <c:v>40.983606557377051</c:v>
                </c:pt>
                <c:pt idx="5">
                  <c:v>40.833333333333336</c:v>
                </c:pt>
                <c:pt idx="6">
                  <c:v>39.705882352941174</c:v>
                </c:pt>
                <c:pt idx="7">
                  <c:v>38.31775700934579</c:v>
                </c:pt>
                <c:pt idx="8">
                  <c:v>45.535714285714285</c:v>
                </c:pt>
                <c:pt idx="9">
                  <c:v>45.070422535211272</c:v>
                </c:pt>
                <c:pt idx="10">
                  <c:v>39.285714285714285</c:v>
                </c:pt>
                <c:pt idx="11">
                  <c:v>50.694444444444443</c:v>
                </c:pt>
                <c:pt idx="12">
                  <c:v>50.561797752808992</c:v>
                </c:pt>
                <c:pt idx="13">
                  <c:v>54</c:v>
                </c:pt>
                <c:pt idx="14">
                  <c:v>56</c:v>
                </c:pt>
                <c:pt idx="15">
                  <c:v>51</c:v>
                </c:pt>
              </c:numCache>
            </c:numRef>
          </c:val>
          <c:extLst>
            <c:ext xmlns:c16="http://schemas.microsoft.com/office/drawing/2014/chart" uri="{C3380CC4-5D6E-409C-BE32-E72D297353CC}">
              <c16:uniqueId val="{00000000-5147-4F6C-9F86-D5FB6C42821B}"/>
            </c:ext>
          </c:extLst>
        </c:ser>
        <c:ser>
          <c:idx val="1"/>
          <c:order val="1"/>
          <c:tx>
            <c:strRef>
              <c:f>Sheet1!$C$1</c:f>
              <c:strCache>
                <c:ptCount val="1"/>
                <c:pt idx="0">
                  <c:v>On-site injuries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0</c:formatCode>
                <c:ptCount val="16"/>
                <c:pt idx="0">
                  <c:v>64</c:v>
                </c:pt>
                <c:pt idx="1">
                  <c:v>54</c:v>
                </c:pt>
                <c:pt idx="2">
                  <c:v>65</c:v>
                </c:pt>
                <c:pt idx="3">
                  <c:v>66</c:v>
                </c:pt>
                <c:pt idx="4">
                  <c:v>59</c:v>
                </c:pt>
                <c:pt idx="5">
                  <c:v>59</c:v>
                </c:pt>
                <c:pt idx="6">
                  <c:v>60</c:v>
                </c:pt>
                <c:pt idx="7">
                  <c:v>62</c:v>
                </c:pt>
                <c:pt idx="8">
                  <c:v>54</c:v>
                </c:pt>
                <c:pt idx="9">
                  <c:v>55</c:v>
                </c:pt>
                <c:pt idx="10">
                  <c:v>61</c:v>
                </c:pt>
                <c:pt idx="11">
                  <c:v>49</c:v>
                </c:pt>
                <c:pt idx="12">
                  <c:v>49</c:v>
                </c:pt>
                <c:pt idx="13">
                  <c:v>46</c:v>
                </c:pt>
                <c:pt idx="14">
                  <c:v>44</c:v>
                </c:pt>
                <c:pt idx="15">
                  <c:v>49</c:v>
                </c:pt>
              </c:numCache>
            </c:numRef>
          </c:val>
          <c:extLst>
            <c:ext xmlns:c16="http://schemas.microsoft.com/office/drawing/2014/chart" uri="{C3380CC4-5D6E-409C-BE32-E72D297353CC}">
              <c16:uniqueId val="{00000001-5147-4F6C-9F86-D5FB6C42821B}"/>
            </c:ext>
          </c:extLst>
        </c:ser>
        <c:dLbls>
          <c:showLegendKey val="0"/>
          <c:showVal val="0"/>
          <c:showCatName val="0"/>
          <c:showSerName val="0"/>
          <c:showPercent val="0"/>
          <c:showBubbleSize val="0"/>
        </c:dLbls>
        <c:gapWidth val="100"/>
        <c:overlap val="100"/>
        <c:axId val="232273056"/>
        <c:axId val="232273448"/>
      </c:barChart>
      <c:catAx>
        <c:axId val="2322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232273448"/>
        <c:crosses val="autoZero"/>
        <c:auto val="1"/>
        <c:lblAlgn val="ctr"/>
        <c:lblOffset val="100"/>
        <c:noMultiLvlLbl val="0"/>
      </c:catAx>
      <c:valAx>
        <c:axId val="232273448"/>
        <c:scaling>
          <c:orientation val="minMax"/>
        </c:scaling>
        <c:delete val="0"/>
        <c:axPos val="l"/>
        <c:majorGridlines>
          <c:spPr>
            <a:ln w="1587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23227305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35412716159235E-2"/>
          <c:y val="3.4626206027965872E-2"/>
          <c:w val="0.89626281121561524"/>
          <c:h val="0.78695887741837567"/>
        </c:manualLayout>
      </c:layout>
      <c:lineChart>
        <c:grouping val="standard"/>
        <c:varyColors val="0"/>
        <c:ser>
          <c:idx val="0"/>
          <c:order val="0"/>
          <c:tx>
            <c:strRef>
              <c:f>Sheet1!$A$2</c:f>
              <c:strCache>
                <c:ptCount val="1"/>
                <c:pt idx="0">
                  <c:v>Large truck</c:v>
                </c:pt>
              </c:strCache>
            </c:strRef>
          </c:tx>
          <c:spPr>
            <a:ln w="50800"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77F6-40CF-9DB8-0220566EFD48}"/>
                </c:ext>
              </c:extLst>
            </c:dLbl>
            <c:dLbl>
              <c:idx val="1"/>
              <c:delete val="1"/>
              <c:extLst>
                <c:ext xmlns:c15="http://schemas.microsoft.com/office/drawing/2012/chart" uri="{CE6537A1-D6FC-4f65-9D91-7224C49458BB}"/>
                <c:ext xmlns:c16="http://schemas.microsoft.com/office/drawing/2014/chart" uri="{C3380CC4-5D6E-409C-BE32-E72D297353CC}">
                  <c16:uniqueId val="{0000000D-77F6-40CF-9DB8-0220566EFD48}"/>
                </c:ext>
              </c:extLst>
            </c:dLbl>
            <c:dLbl>
              <c:idx val="2"/>
              <c:delete val="1"/>
              <c:extLst>
                <c:ext xmlns:c15="http://schemas.microsoft.com/office/drawing/2012/chart" uri="{CE6537A1-D6FC-4f65-9D91-7224C49458BB}"/>
                <c:ext xmlns:c16="http://schemas.microsoft.com/office/drawing/2014/chart" uri="{C3380CC4-5D6E-409C-BE32-E72D297353CC}">
                  <c16:uniqueId val="{00000002-04CC-4E21-A0C2-4166CFB7198B}"/>
                </c:ext>
              </c:extLst>
            </c:dLbl>
            <c:dLbl>
              <c:idx val="3"/>
              <c:delete val="1"/>
              <c:extLst>
                <c:ext xmlns:c15="http://schemas.microsoft.com/office/drawing/2012/chart" uri="{CE6537A1-D6FC-4f65-9D91-7224C49458BB}"/>
                <c:ext xmlns:c16="http://schemas.microsoft.com/office/drawing/2014/chart" uri="{C3380CC4-5D6E-409C-BE32-E72D297353CC}">
                  <c16:uniqueId val="{00000003-04CC-4E21-A0C2-4166CFB7198B}"/>
                </c:ext>
              </c:extLst>
            </c:dLbl>
            <c:dLbl>
              <c:idx val="4"/>
              <c:delete val="1"/>
              <c:extLst>
                <c:ext xmlns:c15="http://schemas.microsoft.com/office/drawing/2012/chart" uri="{CE6537A1-D6FC-4f65-9D91-7224C49458BB}"/>
                <c:ext xmlns:c16="http://schemas.microsoft.com/office/drawing/2014/chart" uri="{C3380CC4-5D6E-409C-BE32-E72D297353CC}">
                  <c16:uniqueId val="{00000000-04CC-4E21-A0C2-4166CFB7198B}"/>
                </c:ext>
              </c:extLst>
            </c:dLbl>
            <c:dLbl>
              <c:idx val="5"/>
              <c:delete val="1"/>
              <c:extLst>
                <c:ext xmlns:c15="http://schemas.microsoft.com/office/drawing/2012/chart" uri="{CE6537A1-D6FC-4f65-9D91-7224C49458BB}"/>
                <c:ext xmlns:c16="http://schemas.microsoft.com/office/drawing/2014/chart" uri="{C3380CC4-5D6E-409C-BE32-E72D297353CC}">
                  <c16:uniqueId val="{0000000E-77F6-40CF-9DB8-0220566EFD48}"/>
                </c:ext>
              </c:extLst>
            </c:dLbl>
            <c:dLbl>
              <c:idx val="6"/>
              <c:delete val="1"/>
              <c:extLst>
                <c:ext xmlns:c15="http://schemas.microsoft.com/office/drawing/2012/chart" uri="{CE6537A1-D6FC-4f65-9D91-7224C49458BB}"/>
                <c:ext xmlns:c16="http://schemas.microsoft.com/office/drawing/2014/chart" uri="{C3380CC4-5D6E-409C-BE32-E72D297353CC}">
                  <c16:uniqueId val="{0000000F-77F6-40CF-9DB8-0220566EFD48}"/>
                </c:ext>
              </c:extLst>
            </c:dLbl>
            <c:dLbl>
              <c:idx val="7"/>
              <c:delete val="1"/>
              <c:extLst>
                <c:ext xmlns:c15="http://schemas.microsoft.com/office/drawing/2012/chart" uri="{CE6537A1-D6FC-4f65-9D91-7224C49458BB}"/>
                <c:ext xmlns:c16="http://schemas.microsoft.com/office/drawing/2014/chart" uri="{C3380CC4-5D6E-409C-BE32-E72D297353CC}">
                  <c16:uniqueId val="{00000001-04CC-4E21-A0C2-4166CFB7198B}"/>
                </c:ext>
              </c:extLst>
            </c:dLbl>
            <c:dLbl>
              <c:idx val="8"/>
              <c:delete val="1"/>
              <c:extLst>
                <c:ext xmlns:c15="http://schemas.microsoft.com/office/drawing/2012/chart" uri="{CE6537A1-D6FC-4f65-9D91-7224C49458BB}"/>
                <c:ext xmlns:c16="http://schemas.microsoft.com/office/drawing/2014/chart" uri="{C3380CC4-5D6E-409C-BE32-E72D297353CC}">
                  <c16:uniqueId val="{00000010-77F6-40CF-9DB8-0220566EFD48}"/>
                </c:ext>
              </c:extLst>
            </c:dLbl>
            <c:dLbl>
              <c:idx val="9"/>
              <c:delete val="1"/>
              <c:extLst>
                <c:ext xmlns:c15="http://schemas.microsoft.com/office/drawing/2012/chart" uri="{CE6537A1-D6FC-4f65-9D91-7224C49458BB}"/>
                <c:ext xmlns:c16="http://schemas.microsoft.com/office/drawing/2014/chart" uri="{C3380CC4-5D6E-409C-BE32-E72D297353CC}">
                  <c16:uniqueId val="{00000011-77F6-40CF-9DB8-0220566EFD48}"/>
                </c:ext>
              </c:extLst>
            </c:dLbl>
            <c:dLbl>
              <c:idx val="10"/>
              <c:delete val="1"/>
              <c:extLst>
                <c:ext xmlns:c15="http://schemas.microsoft.com/office/drawing/2012/chart" uri="{CE6537A1-D6FC-4f65-9D91-7224C49458BB}"/>
                <c:ext xmlns:c16="http://schemas.microsoft.com/office/drawing/2014/chart" uri="{C3380CC4-5D6E-409C-BE32-E72D297353CC}">
                  <c16:uniqueId val="{00000012-77F6-40CF-9DB8-0220566EFD48}"/>
                </c:ext>
              </c:extLst>
            </c:dLbl>
            <c:dLbl>
              <c:idx val="11"/>
              <c:delete val="1"/>
              <c:extLst>
                <c:ext xmlns:c15="http://schemas.microsoft.com/office/drawing/2012/chart" uri="{CE6537A1-D6FC-4f65-9D91-7224C49458BB}"/>
                <c:ext xmlns:c16="http://schemas.microsoft.com/office/drawing/2014/chart" uri="{C3380CC4-5D6E-409C-BE32-E72D297353CC}">
                  <c16:uniqueId val="{00000013-77F6-40CF-9DB8-0220566EFD48}"/>
                </c:ext>
              </c:extLst>
            </c:dLbl>
            <c:dLbl>
              <c:idx val="12"/>
              <c:delete val="1"/>
              <c:extLst>
                <c:ext xmlns:c15="http://schemas.microsoft.com/office/drawing/2012/chart" uri="{CE6537A1-D6FC-4f65-9D91-7224C49458BB}"/>
                <c:ext xmlns:c16="http://schemas.microsoft.com/office/drawing/2014/chart" uri="{C3380CC4-5D6E-409C-BE32-E72D297353CC}">
                  <c16:uniqueId val="{00000015-77F6-40CF-9DB8-0220566EFD48}"/>
                </c:ext>
              </c:extLst>
            </c:dLbl>
            <c:dLbl>
              <c:idx val="13"/>
              <c:delete val="1"/>
              <c:extLst>
                <c:ext xmlns:c15="http://schemas.microsoft.com/office/drawing/2012/chart" uri="{CE6537A1-D6FC-4f65-9D91-7224C49458BB}"/>
                <c:ext xmlns:c16="http://schemas.microsoft.com/office/drawing/2014/chart" uri="{C3380CC4-5D6E-409C-BE32-E72D297353CC}">
                  <c16:uniqueId val="{00000004-04CC-4E21-A0C2-4166CFB7198B}"/>
                </c:ext>
              </c:extLst>
            </c:dLbl>
            <c:dLbl>
              <c:idx val="14"/>
              <c:layout>
                <c:manualLayout>
                  <c:x val="-3.6643029415222114E-2"/>
                  <c:y val="-5.2874837462863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F6-40CF-9DB8-0220566EFD4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_(* #,##0_)</c:formatCode>
                <c:ptCount val="16"/>
                <c:pt idx="0">
                  <c:v>9</c:v>
                </c:pt>
                <c:pt idx="1">
                  <c:v>5</c:v>
                </c:pt>
                <c:pt idx="2">
                  <c:v>8</c:v>
                </c:pt>
                <c:pt idx="3">
                  <c:v>8</c:v>
                </c:pt>
                <c:pt idx="4">
                  <c:v>14</c:v>
                </c:pt>
                <c:pt idx="5">
                  <c:v>15</c:v>
                </c:pt>
                <c:pt idx="6">
                  <c:v>3</c:v>
                </c:pt>
                <c:pt idx="7">
                  <c:v>14</c:v>
                </c:pt>
                <c:pt idx="8">
                  <c:v>14</c:v>
                </c:pt>
                <c:pt idx="9">
                  <c:v>21</c:v>
                </c:pt>
                <c:pt idx="10">
                  <c:v>17</c:v>
                </c:pt>
                <c:pt idx="11">
                  <c:v>29</c:v>
                </c:pt>
                <c:pt idx="12">
                  <c:v>14</c:v>
                </c:pt>
                <c:pt idx="13">
                  <c:v>18</c:v>
                </c:pt>
                <c:pt idx="14">
                  <c:v>27</c:v>
                </c:pt>
                <c:pt idx="15">
                  <c:v>15</c:v>
                </c:pt>
              </c:numCache>
            </c:numRef>
          </c:val>
          <c:smooth val="0"/>
          <c:extLst>
            <c:ext xmlns:c16="http://schemas.microsoft.com/office/drawing/2014/chart" uri="{C3380CC4-5D6E-409C-BE32-E72D297353CC}">
              <c16:uniqueId val="{00000000-65EF-41E1-9ED6-9DDE377980A6}"/>
            </c:ext>
          </c:extLst>
        </c:ser>
        <c:ser>
          <c:idx val="1"/>
          <c:order val="1"/>
          <c:tx>
            <c:strRef>
              <c:f>Sheet1!$A$3</c:f>
              <c:strCache>
                <c:ptCount val="1"/>
                <c:pt idx="0">
                  <c:v>Pick-up truck/SUV</c:v>
                </c:pt>
              </c:strCache>
            </c:strRef>
          </c:tx>
          <c:spPr>
            <a:ln w="50800"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77F6-40CF-9DB8-0220566EFD48}"/>
                </c:ext>
              </c:extLst>
            </c:dLbl>
            <c:dLbl>
              <c:idx val="1"/>
              <c:delete val="1"/>
              <c:extLst>
                <c:ext xmlns:c15="http://schemas.microsoft.com/office/drawing/2012/chart" uri="{CE6537A1-D6FC-4f65-9D91-7224C49458BB}"/>
                <c:ext xmlns:c16="http://schemas.microsoft.com/office/drawing/2014/chart" uri="{C3380CC4-5D6E-409C-BE32-E72D297353CC}">
                  <c16:uniqueId val="{00000008-77F6-40CF-9DB8-0220566EFD48}"/>
                </c:ext>
              </c:extLst>
            </c:dLbl>
            <c:dLbl>
              <c:idx val="2"/>
              <c:delete val="1"/>
              <c:extLst>
                <c:ext xmlns:c15="http://schemas.microsoft.com/office/drawing/2012/chart" uri="{CE6537A1-D6FC-4f65-9D91-7224C49458BB}"/>
                <c:ext xmlns:c16="http://schemas.microsoft.com/office/drawing/2014/chart" uri="{C3380CC4-5D6E-409C-BE32-E72D297353CC}">
                  <c16:uniqueId val="{00000007-77F6-40CF-9DB8-0220566EFD48}"/>
                </c:ext>
              </c:extLst>
            </c:dLbl>
            <c:dLbl>
              <c:idx val="3"/>
              <c:delete val="1"/>
              <c:extLst>
                <c:ext xmlns:c15="http://schemas.microsoft.com/office/drawing/2012/chart" uri="{CE6537A1-D6FC-4f65-9D91-7224C49458BB}"/>
                <c:ext xmlns:c16="http://schemas.microsoft.com/office/drawing/2014/chart" uri="{C3380CC4-5D6E-409C-BE32-E72D297353CC}">
                  <c16:uniqueId val="{00000006-77F6-40CF-9DB8-0220566EFD48}"/>
                </c:ext>
              </c:extLst>
            </c:dLbl>
            <c:dLbl>
              <c:idx val="4"/>
              <c:delete val="1"/>
              <c:extLst>
                <c:ext xmlns:c15="http://schemas.microsoft.com/office/drawing/2012/chart" uri="{CE6537A1-D6FC-4f65-9D91-7224C49458BB}"/>
                <c:ext xmlns:c16="http://schemas.microsoft.com/office/drawing/2014/chart" uri="{C3380CC4-5D6E-409C-BE32-E72D297353CC}">
                  <c16:uniqueId val="{00000004-77F6-40CF-9DB8-0220566EFD48}"/>
                </c:ext>
              </c:extLst>
            </c:dLbl>
            <c:dLbl>
              <c:idx val="5"/>
              <c:delete val="1"/>
              <c:extLst>
                <c:ext xmlns:c15="http://schemas.microsoft.com/office/drawing/2012/chart" uri="{CE6537A1-D6FC-4f65-9D91-7224C49458BB}"/>
                <c:ext xmlns:c16="http://schemas.microsoft.com/office/drawing/2014/chart" uri="{C3380CC4-5D6E-409C-BE32-E72D297353CC}">
                  <c16:uniqueId val="{00000005-77F6-40CF-9DB8-0220566EFD48}"/>
                </c:ext>
              </c:extLst>
            </c:dLbl>
            <c:dLbl>
              <c:idx val="6"/>
              <c:delete val="1"/>
              <c:extLst>
                <c:ext xmlns:c15="http://schemas.microsoft.com/office/drawing/2012/chart" uri="{CE6537A1-D6FC-4f65-9D91-7224C49458BB}"/>
                <c:ext xmlns:c16="http://schemas.microsoft.com/office/drawing/2014/chart" uri="{C3380CC4-5D6E-409C-BE32-E72D297353CC}">
                  <c16:uniqueId val="{00000001-77F6-40CF-9DB8-0220566EFD48}"/>
                </c:ext>
              </c:extLst>
            </c:dLbl>
            <c:dLbl>
              <c:idx val="7"/>
              <c:delete val="1"/>
              <c:extLst>
                <c:ext xmlns:c15="http://schemas.microsoft.com/office/drawing/2012/chart" uri="{CE6537A1-D6FC-4f65-9D91-7224C49458BB}"/>
                <c:ext xmlns:c16="http://schemas.microsoft.com/office/drawing/2014/chart" uri="{C3380CC4-5D6E-409C-BE32-E72D297353CC}">
                  <c16:uniqueId val="{00000002-77F6-40CF-9DB8-0220566EFD48}"/>
                </c:ext>
              </c:extLst>
            </c:dLbl>
            <c:dLbl>
              <c:idx val="8"/>
              <c:delete val="1"/>
              <c:extLst>
                <c:ext xmlns:c15="http://schemas.microsoft.com/office/drawing/2012/chart" uri="{CE6537A1-D6FC-4f65-9D91-7224C49458BB}"/>
                <c:ext xmlns:c16="http://schemas.microsoft.com/office/drawing/2014/chart" uri="{C3380CC4-5D6E-409C-BE32-E72D297353CC}">
                  <c16:uniqueId val="{00000009-77F6-40CF-9DB8-0220566EFD48}"/>
                </c:ext>
              </c:extLst>
            </c:dLbl>
            <c:dLbl>
              <c:idx val="9"/>
              <c:delete val="1"/>
              <c:extLst>
                <c:ext xmlns:c15="http://schemas.microsoft.com/office/drawing/2012/chart" uri="{CE6537A1-D6FC-4f65-9D91-7224C49458BB}"/>
                <c:ext xmlns:c16="http://schemas.microsoft.com/office/drawing/2014/chart" uri="{C3380CC4-5D6E-409C-BE32-E72D297353CC}">
                  <c16:uniqueId val="{0000000A-77F6-40CF-9DB8-0220566EFD48}"/>
                </c:ext>
              </c:extLst>
            </c:dLbl>
            <c:dLbl>
              <c:idx val="10"/>
              <c:delete val="1"/>
              <c:extLst>
                <c:ext xmlns:c15="http://schemas.microsoft.com/office/drawing/2012/chart" uri="{CE6537A1-D6FC-4f65-9D91-7224C49458BB}"/>
                <c:ext xmlns:c16="http://schemas.microsoft.com/office/drawing/2014/chart" uri="{C3380CC4-5D6E-409C-BE32-E72D297353CC}">
                  <c16:uniqueId val="{0000000B-77F6-40CF-9DB8-0220566EFD48}"/>
                </c:ext>
              </c:extLst>
            </c:dLbl>
            <c:dLbl>
              <c:idx val="11"/>
              <c:delete val="1"/>
              <c:extLst>
                <c:ext xmlns:c15="http://schemas.microsoft.com/office/drawing/2012/chart" uri="{CE6537A1-D6FC-4f65-9D91-7224C49458BB}"/>
                <c:ext xmlns:c16="http://schemas.microsoft.com/office/drawing/2014/chart" uri="{C3380CC4-5D6E-409C-BE32-E72D297353CC}">
                  <c16:uniqueId val="{00000014-77F6-40CF-9DB8-0220566EFD48}"/>
                </c:ext>
              </c:extLst>
            </c:dLbl>
            <c:dLbl>
              <c:idx val="12"/>
              <c:delete val="1"/>
              <c:extLst>
                <c:ext xmlns:c15="http://schemas.microsoft.com/office/drawing/2012/chart" uri="{CE6537A1-D6FC-4f65-9D91-7224C49458BB}"/>
                <c:ext xmlns:c16="http://schemas.microsoft.com/office/drawing/2014/chart" uri="{C3380CC4-5D6E-409C-BE32-E72D297353CC}">
                  <c16:uniqueId val="{00000016-77F6-40CF-9DB8-0220566EFD48}"/>
                </c:ext>
              </c:extLst>
            </c:dLbl>
            <c:dLbl>
              <c:idx val="13"/>
              <c:delete val="1"/>
              <c:extLst>
                <c:ext xmlns:c15="http://schemas.microsoft.com/office/drawing/2012/chart" uri="{CE6537A1-D6FC-4f65-9D91-7224C49458BB}"/>
                <c:ext xmlns:c16="http://schemas.microsoft.com/office/drawing/2014/chart" uri="{C3380CC4-5D6E-409C-BE32-E72D297353CC}">
                  <c16:uniqueId val="{00000017-77F6-40CF-9DB8-0220566EFD48}"/>
                </c:ext>
              </c:extLst>
            </c:dLbl>
            <c:dLbl>
              <c:idx val="14"/>
              <c:layout>
                <c:manualLayout>
                  <c:x val="-2.6004730552738272E-2"/>
                  <c:y val="6.4891845977150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7F6-40CF-9DB8-0220566EFD4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_(* #,##0_)</c:formatCode>
                <c:ptCount val="16"/>
                <c:pt idx="0">
                  <c:v>12</c:v>
                </c:pt>
                <c:pt idx="1">
                  <c:v>17</c:v>
                </c:pt>
                <c:pt idx="2">
                  <c:v>13</c:v>
                </c:pt>
                <c:pt idx="3">
                  <c:v>17</c:v>
                </c:pt>
                <c:pt idx="4">
                  <c:v>23</c:v>
                </c:pt>
                <c:pt idx="5">
                  <c:v>17</c:v>
                </c:pt>
                <c:pt idx="6">
                  <c:v>18</c:v>
                </c:pt>
                <c:pt idx="7">
                  <c:v>19</c:v>
                </c:pt>
                <c:pt idx="8">
                  <c:v>33</c:v>
                </c:pt>
                <c:pt idx="9">
                  <c:v>31</c:v>
                </c:pt>
                <c:pt idx="10">
                  <c:v>22</c:v>
                </c:pt>
                <c:pt idx="11">
                  <c:v>39</c:v>
                </c:pt>
                <c:pt idx="12">
                  <c:v>29</c:v>
                </c:pt>
                <c:pt idx="13">
                  <c:v>14</c:v>
                </c:pt>
                <c:pt idx="14">
                  <c:v>17</c:v>
                </c:pt>
                <c:pt idx="15">
                  <c:v>31</c:v>
                </c:pt>
              </c:numCache>
            </c:numRef>
          </c:val>
          <c:smooth val="0"/>
          <c:extLst>
            <c:ext xmlns:c16="http://schemas.microsoft.com/office/drawing/2014/chart" uri="{C3380CC4-5D6E-409C-BE32-E72D297353CC}">
              <c16:uniqueId val="{00000001-65EF-41E1-9ED6-9DDE377980A6}"/>
            </c:ext>
          </c:extLst>
        </c:ser>
        <c:dLbls>
          <c:showLegendKey val="0"/>
          <c:showVal val="0"/>
          <c:showCatName val="0"/>
          <c:showSerName val="0"/>
          <c:showPercent val="0"/>
          <c:showBubbleSize val="0"/>
        </c:dLbls>
        <c:smooth val="0"/>
        <c:axId val="335076600"/>
        <c:axId val="335076928"/>
      </c:lineChart>
      <c:catAx>
        <c:axId val="33507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35076928"/>
        <c:crosses val="autoZero"/>
        <c:auto val="1"/>
        <c:lblAlgn val="ctr"/>
        <c:lblOffset val="100"/>
        <c:noMultiLvlLbl val="0"/>
      </c:catAx>
      <c:valAx>
        <c:axId val="335076928"/>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dirty="0"/>
                  <a:t>Number of Fatalities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_(* #,##0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5076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55314703667148"/>
          <c:y val="7.1578316030833167E-3"/>
          <c:w val="0.54354839684220568"/>
          <c:h val="0.8196579801592363"/>
        </c:manualLayout>
      </c:layout>
      <c:pieChart>
        <c:varyColors val="1"/>
        <c:ser>
          <c:idx val="0"/>
          <c:order val="0"/>
          <c:tx>
            <c:strRef>
              <c:f>Sheet1!$B$1</c:f>
              <c:strCache>
                <c:ptCount val="1"/>
                <c:pt idx="0">
                  <c:v>Crash Type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7F-4A1E-A3C8-DD1E9A75D0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7F-4A1E-A3C8-DD1E9A75D0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07F-4A1E-A3C8-DD1E9A75D016}"/>
              </c:ext>
            </c:extLst>
          </c:dPt>
          <c:dLbls>
            <c:dLbl>
              <c:idx val="0"/>
              <c:layout>
                <c:manualLayout>
                  <c:x val="-0.22138453494094487"/>
                  <c:y val="-9.5314585672085034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07F-4A1E-A3C8-DD1E9A75D016}"/>
                </c:ext>
              </c:extLst>
            </c:dLbl>
            <c:dLbl>
              <c:idx val="1"/>
              <c:layout>
                <c:manualLayout>
                  <c:x val="-5.9713427876616848E-2"/>
                  <c:y val="-9.5937563631552217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07F-4A1E-A3C8-DD1E9A75D016}"/>
                </c:ext>
              </c:extLst>
            </c:dLbl>
            <c:dLbl>
              <c:idx val="2"/>
              <c:layout>
                <c:manualLayout>
                  <c:x val="0.20826379367731832"/>
                  <c:y val="0.193188363655955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07F-4A1E-A3C8-DD1E9A75D01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Collision with other vehicle</c:v>
                </c:pt>
                <c:pt idx="1">
                  <c:v>Collision with object other than vehicle</c:v>
                </c:pt>
                <c:pt idx="2">
                  <c:v>Noncollision incident</c:v>
                </c:pt>
              </c:strCache>
            </c:strRef>
          </c:cat>
          <c:val>
            <c:numRef>
              <c:f>Sheet1!$B$2:$B$4</c:f>
              <c:numCache>
                <c:formatCode>General</c:formatCode>
                <c:ptCount val="3"/>
                <c:pt idx="0">
                  <c:v>200</c:v>
                </c:pt>
                <c:pt idx="1">
                  <c:v>41</c:v>
                </c:pt>
                <c:pt idx="2">
                  <c:v>109</c:v>
                </c:pt>
              </c:numCache>
            </c:numRef>
          </c:val>
          <c:extLst>
            <c:ext xmlns:c16="http://schemas.microsoft.com/office/drawing/2014/chart" uri="{C3380CC4-5D6E-409C-BE32-E72D297353CC}">
              <c16:uniqueId val="{00000000-F07F-4A1E-A3C8-DD1E9A75D0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'Speeding by Hourly Interval'!$O$2</c:f>
              <c:strCache>
                <c:ptCount val="1"/>
                <c:pt idx="0">
                  <c:v>Rate of severe speeding events</c:v>
                </c:pt>
              </c:strCache>
            </c:strRef>
          </c:tx>
          <c:spPr>
            <a:solidFill>
              <a:schemeClr val="accent1"/>
            </a:solidFill>
            <a:ln>
              <a:noFill/>
            </a:ln>
            <a:effectLst/>
          </c:spPr>
          <c:invertIfNegative val="0"/>
          <c:cat>
            <c:numRef>
              <c:f>'Speeding by Hourly Interval'!$A$3:$A$23</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cat>
          <c:val>
            <c:numRef>
              <c:f>'Speeding by Hourly Interval'!$O$3:$O$23</c:f>
              <c:numCache>
                <c:formatCode>General</c:formatCode>
                <c:ptCount val="21"/>
                <c:pt idx="0">
                  <c:v>6.7999999999999996E-3</c:v>
                </c:pt>
                <c:pt idx="1">
                  <c:v>2.5999999999999999E-3</c:v>
                </c:pt>
                <c:pt idx="2">
                  <c:v>1.6000000000000001E-3</c:v>
                </c:pt>
                <c:pt idx="3">
                  <c:v>1.5E-3</c:v>
                </c:pt>
                <c:pt idx="4">
                  <c:v>1.6999999999999999E-3</c:v>
                </c:pt>
                <c:pt idx="5">
                  <c:v>1.8E-3</c:v>
                </c:pt>
                <c:pt idx="6">
                  <c:v>1.6000000000000001E-3</c:v>
                </c:pt>
                <c:pt idx="7">
                  <c:v>1.2999999999999999E-3</c:v>
                </c:pt>
                <c:pt idx="8">
                  <c:v>2.3999999999999998E-3</c:v>
                </c:pt>
                <c:pt idx="9">
                  <c:v>3.2000000000000002E-3</c:v>
                </c:pt>
                <c:pt idx="10">
                  <c:v>5.1999999999999998E-3</c:v>
                </c:pt>
                <c:pt idx="11">
                  <c:v>5.8999999999999999E-3</c:v>
                </c:pt>
                <c:pt idx="12">
                  <c:v>6.4999999999999997E-3</c:v>
                </c:pt>
                <c:pt idx="13">
                  <c:v>6.6E-3</c:v>
                </c:pt>
                <c:pt idx="14">
                  <c:v>1E-3</c:v>
                </c:pt>
                <c:pt idx="15">
                  <c:v>5.7000000000000002E-3</c:v>
                </c:pt>
                <c:pt idx="16">
                  <c:v>1.04E-2</c:v>
                </c:pt>
                <c:pt idx="17">
                  <c:v>4.7000000000000002E-3</c:v>
                </c:pt>
                <c:pt idx="18">
                  <c:v>0</c:v>
                </c:pt>
                <c:pt idx="19">
                  <c:v>0.01</c:v>
                </c:pt>
                <c:pt idx="20">
                  <c:v>0</c:v>
                </c:pt>
              </c:numCache>
            </c:numRef>
          </c:val>
          <c:extLst>
            <c:ext xmlns:c16="http://schemas.microsoft.com/office/drawing/2014/chart" uri="{C3380CC4-5D6E-409C-BE32-E72D297353CC}">
              <c16:uniqueId val="{00000000-EE5A-4050-90C4-352B34658B76}"/>
            </c:ext>
          </c:extLst>
        </c:ser>
        <c:dLbls>
          <c:showLegendKey val="0"/>
          <c:showVal val="0"/>
          <c:showCatName val="0"/>
          <c:showSerName val="0"/>
          <c:showPercent val="0"/>
          <c:showBubbleSize val="0"/>
        </c:dLbls>
        <c:gapWidth val="150"/>
        <c:axId val="666537568"/>
        <c:axId val="666537896"/>
      </c:barChart>
      <c:catAx>
        <c:axId val="66653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66537896"/>
        <c:crosses val="autoZero"/>
        <c:auto val="1"/>
        <c:lblAlgn val="ctr"/>
        <c:lblOffset val="100"/>
        <c:noMultiLvlLbl val="0"/>
      </c:catAx>
      <c:valAx>
        <c:axId val="666537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6653756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0-04-22T06:27:17.347" idx="1">
    <p:pos x="10" y="10"/>
    <p:text/>
    <p:extLst>
      <p:ext uri="{C676402C-5697-4E1C-873F-D02D1690AC5C}">
        <p15:threadingInfo xmlns:p15="http://schemas.microsoft.com/office/powerpoint/2012/main" timeZoneBias="360"/>
      </p:ext>
    </p:extLst>
  </p:cm>
</p:cmLst>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8.svg"/><Relationship Id="rId1" Type="http://schemas.openxmlformats.org/officeDocument/2006/relationships/image" Target="../media/image15.png"/><Relationship Id="rId6" Type="http://schemas.openxmlformats.org/officeDocument/2006/relationships/image" Target="../media/image12.svg"/><Relationship Id="rId5" Type="http://schemas.openxmlformats.org/officeDocument/2006/relationships/image" Target="../media/image1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88B67-236F-44E0-B251-7FF80EB7D8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C65BEFC-E976-4073-AD8C-1E5D83C71352}">
      <dgm:prSet custT="1"/>
      <dgm:spPr>
        <a:noFill/>
      </dgm:spPr>
      <dgm:t>
        <a:bodyPr/>
        <a:lstStyle/>
        <a:p>
          <a:r>
            <a:rPr lang="en-US" sz="2800" b="1" dirty="0">
              <a:solidFill>
                <a:schemeClr val="tx1"/>
              </a:solidFill>
            </a:rPr>
            <a:t>Fatigue or distraction </a:t>
          </a:r>
          <a:r>
            <a:rPr lang="en-US" sz="2800" dirty="0">
              <a:solidFill>
                <a:schemeClr val="tx1"/>
              </a:solidFill>
            </a:rPr>
            <a:t>are involved in at least 1 in 5 fatal crashes</a:t>
          </a:r>
        </a:p>
      </dgm:t>
    </dgm:pt>
    <dgm:pt modelId="{85FE9481-6944-4856-B4FB-546C63BFE723}" type="parTrans" cxnId="{EC79F615-FA7B-4691-90B8-694FF3C1354E}">
      <dgm:prSet/>
      <dgm:spPr/>
      <dgm:t>
        <a:bodyPr/>
        <a:lstStyle/>
        <a:p>
          <a:endParaRPr lang="en-US" sz="2800"/>
        </a:p>
      </dgm:t>
    </dgm:pt>
    <dgm:pt modelId="{9D0F9777-EE01-477F-9D1B-86657DA1C7A6}" type="sibTrans" cxnId="{EC79F615-FA7B-4691-90B8-694FF3C1354E}">
      <dgm:prSet/>
      <dgm:spPr/>
      <dgm:t>
        <a:bodyPr/>
        <a:lstStyle/>
        <a:p>
          <a:endParaRPr lang="en-US" sz="2800"/>
        </a:p>
      </dgm:t>
    </dgm:pt>
    <dgm:pt modelId="{449F5C63-CB98-43E5-ABE5-4010D537B00F}">
      <dgm:prSet custT="1"/>
      <dgm:spPr>
        <a:noFill/>
      </dgm:spPr>
      <dgm:t>
        <a:bodyPr/>
        <a:lstStyle/>
        <a:p>
          <a:r>
            <a:rPr lang="en-US" sz="2800" dirty="0">
              <a:solidFill>
                <a:schemeClr val="tx1"/>
              </a:solidFill>
            </a:rPr>
            <a:t>At least 40% of drivers and 60% of occupants not wearing their </a:t>
          </a:r>
          <a:r>
            <a:rPr lang="en-US" sz="2800" b="1" dirty="0">
              <a:solidFill>
                <a:schemeClr val="tx1"/>
              </a:solidFill>
            </a:rPr>
            <a:t>seatbelt</a:t>
          </a:r>
        </a:p>
      </dgm:t>
    </dgm:pt>
    <dgm:pt modelId="{24CB017B-EA52-4CA9-80ED-F2E22B698E68}" type="parTrans" cxnId="{81CD3B13-0B89-4141-9CAF-44585CD4BC55}">
      <dgm:prSet/>
      <dgm:spPr/>
      <dgm:t>
        <a:bodyPr/>
        <a:lstStyle/>
        <a:p>
          <a:endParaRPr lang="en-US" sz="2800"/>
        </a:p>
      </dgm:t>
    </dgm:pt>
    <dgm:pt modelId="{6D428B1C-45AE-453D-AE92-2F19A95F23A3}" type="sibTrans" cxnId="{81CD3B13-0B89-4141-9CAF-44585CD4BC55}">
      <dgm:prSet/>
      <dgm:spPr/>
      <dgm:t>
        <a:bodyPr/>
        <a:lstStyle/>
        <a:p>
          <a:endParaRPr lang="en-US" sz="2800"/>
        </a:p>
      </dgm:t>
    </dgm:pt>
    <dgm:pt modelId="{4B3982BA-A451-473F-9A77-03012907928F}">
      <dgm:prSet custT="1"/>
      <dgm:spPr>
        <a:noFill/>
      </dgm:spPr>
      <dgm:t>
        <a:bodyPr/>
        <a:lstStyle/>
        <a:p>
          <a:r>
            <a:rPr lang="en-US" sz="2800" b="1" dirty="0">
              <a:solidFill>
                <a:schemeClr val="tx1"/>
              </a:solidFill>
            </a:rPr>
            <a:t>Speed: </a:t>
          </a:r>
          <a:r>
            <a:rPr lang="en-US" sz="2800" dirty="0">
              <a:solidFill>
                <a:schemeClr val="tx1"/>
              </a:solidFill>
            </a:rPr>
            <a:t>60-70 mph results in a 32% increase in injury crash frequency, a 48% increase in severity, and a 64% increase in fatal crash frequency</a:t>
          </a:r>
        </a:p>
      </dgm:t>
    </dgm:pt>
    <dgm:pt modelId="{9470DF8B-6EEB-4E02-B090-A276A310928D}" type="parTrans" cxnId="{19A6D19C-67BE-482E-A4CE-9A54157B8782}">
      <dgm:prSet/>
      <dgm:spPr/>
      <dgm:t>
        <a:bodyPr/>
        <a:lstStyle/>
        <a:p>
          <a:endParaRPr lang="en-US" sz="2800"/>
        </a:p>
      </dgm:t>
    </dgm:pt>
    <dgm:pt modelId="{CF5B07D8-9EBC-4640-B5CF-16D0F07A60E6}" type="sibTrans" cxnId="{19A6D19C-67BE-482E-A4CE-9A54157B8782}">
      <dgm:prSet/>
      <dgm:spPr/>
      <dgm:t>
        <a:bodyPr/>
        <a:lstStyle/>
        <a:p>
          <a:endParaRPr lang="en-US" sz="2800"/>
        </a:p>
      </dgm:t>
    </dgm:pt>
    <dgm:pt modelId="{EC3AE367-D03F-483A-B2A3-1D2EF401FB27}" type="pres">
      <dgm:prSet presAssocID="{85E88B67-236F-44E0-B251-7FF80EB7D8CE}" presName="linear" presStyleCnt="0">
        <dgm:presLayoutVars>
          <dgm:animLvl val="lvl"/>
          <dgm:resizeHandles val="exact"/>
        </dgm:presLayoutVars>
      </dgm:prSet>
      <dgm:spPr/>
    </dgm:pt>
    <dgm:pt modelId="{7C04A149-1FB5-4307-9EEA-C704F7C936E3}" type="pres">
      <dgm:prSet presAssocID="{5C65BEFC-E976-4073-AD8C-1E5D83C71352}" presName="parentText" presStyleLbl="node1" presStyleIdx="0" presStyleCnt="3">
        <dgm:presLayoutVars>
          <dgm:chMax val="0"/>
          <dgm:bulletEnabled val="1"/>
        </dgm:presLayoutVars>
      </dgm:prSet>
      <dgm:spPr/>
    </dgm:pt>
    <dgm:pt modelId="{BA4D6EDE-5AC1-4CAF-B0C7-37FF0EAA8276}" type="pres">
      <dgm:prSet presAssocID="{9D0F9777-EE01-477F-9D1B-86657DA1C7A6}" presName="spacer" presStyleCnt="0"/>
      <dgm:spPr/>
    </dgm:pt>
    <dgm:pt modelId="{D7C8CFD4-0F00-4CE3-AC4C-E3BC6E6A9F3E}" type="pres">
      <dgm:prSet presAssocID="{449F5C63-CB98-43E5-ABE5-4010D537B00F}" presName="parentText" presStyleLbl="node1" presStyleIdx="1" presStyleCnt="3">
        <dgm:presLayoutVars>
          <dgm:chMax val="0"/>
          <dgm:bulletEnabled val="1"/>
        </dgm:presLayoutVars>
      </dgm:prSet>
      <dgm:spPr/>
    </dgm:pt>
    <dgm:pt modelId="{79B526B0-414F-46D5-8962-4640C800925F}" type="pres">
      <dgm:prSet presAssocID="{6D428B1C-45AE-453D-AE92-2F19A95F23A3}" presName="spacer" presStyleCnt="0"/>
      <dgm:spPr/>
    </dgm:pt>
    <dgm:pt modelId="{3F4E681F-9A18-4EE5-8B07-C4C58CD8E7D5}" type="pres">
      <dgm:prSet presAssocID="{4B3982BA-A451-473F-9A77-03012907928F}" presName="parentText" presStyleLbl="node1" presStyleIdx="2" presStyleCnt="3">
        <dgm:presLayoutVars>
          <dgm:chMax val="0"/>
          <dgm:bulletEnabled val="1"/>
        </dgm:presLayoutVars>
      </dgm:prSet>
      <dgm:spPr/>
    </dgm:pt>
  </dgm:ptLst>
  <dgm:cxnLst>
    <dgm:cxn modelId="{81CD3B13-0B89-4141-9CAF-44585CD4BC55}" srcId="{85E88B67-236F-44E0-B251-7FF80EB7D8CE}" destId="{449F5C63-CB98-43E5-ABE5-4010D537B00F}" srcOrd="1" destOrd="0" parTransId="{24CB017B-EA52-4CA9-80ED-F2E22B698E68}" sibTransId="{6D428B1C-45AE-453D-AE92-2F19A95F23A3}"/>
    <dgm:cxn modelId="{EC79F615-FA7B-4691-90B8-694FF3C1354E}" srcId="{85E88B67-236F-44E0-B251-7FF80EB7D8CE}" destId="{5C65BEFC-E976-4073-AD8C-1E5D83C71352}" srcOrd="0" destOrd="0" parTransId="{85FE9481-6944-4856-B4FB-546C63BFE723}" sibTransId="{9D0F9777-EE01-477F-9D1B-86657DA1C7A6}"/>
    <dgm:cxn modelId="{6517122A-5DD8-4747-8276-C6E5FDE1279E}" type="presOf" srcId="{85E88B67-236F-44E0-B251-7FF80EB7D8CE}" destId="{EC3AE367-D03F-483A-B2A3-1D2EF401FB27}" srcOrd="0" destOrd="0" presId="urn:microsoft.com/office/officeart/2005/8/layout/vList2"/>
    <dgm:cxn modelId="{4D3D2D4F-BBF6-47DC-8748-C07790319891}" type="presOf" srcId="{4B3982BA-A451-473F-9A77-03012907928F}" destId="{3F4E681F-9A18-4EE5-8B07-C4C58CD8E7D5}" srcOrd="0" destOrd="0" presId="urn:microsoft.com/office/officeart/2005/8/layout/vList2"/>
    <dgm:cxn modelId="{19A6D19C-67BE-482E-A4CE-9A54157B8782}" srcId="{85E88B67-236F-44E0-B251-7FF80EB7D8CE}" destId="{4B3982BA-A451-473F-9A77-03012907928F}" srcOrd="2" destOrd="0" parTransId="{9470DF8B-6EEB-4E02-B090-A276A310928D}" sibTransId="{CF5B07D8-9EBC-4640-B5CF-16D0F07A60E6}"/>
    <dgm:cxn modelId="{471BDBB4-EC6B-432E-B861-AB0B68420DDD}" type="presOf" srcId="{449F5C63-CB98-43E5-ABE5-4010D537B00F}" destId="{D7C8CFD4-0F00-4CE3-AC4C-E3BC6E6A9F3E}" srcOrd="0" destOrd="0" presId="urn:microsoft.com/office/officeart/2005/8/layout/vList2"/>
    <dgm:cxn modelId="{4920BFD6-D8D8-4E18-A1DE-63293B57AF35}" type="presOf" srcId="{5C65BEFC-E976-4073-AD8C-1E5D83C71352}" destId="{7C04A149-1FB5-4307-9EEA-C704F7C936E3}" srcOrd="0" destOrd="0" presId="urn:microsoft.com/office/officeart/2005/8/layout/vList2"/>
    <dgm:cxn modelId="{75684782-2E3F-4F07-8FBA-5240E736EAA1}" type="presParOf" srcId="{EC3AE367-D03F-483A-B2A3-1D2EF401FB27}" destId="{7C04A149-1FB5-4307-9EEA-C704F7C936E3}" srcOrd="0" destOrd="0" presId="urn:microsoft.com/office/officeart/2005/8/layout/vList2"/>
    <dgm:cxn modelId="{3FA1B585-AEA2-40DC-A66C-397F94445722}" type="presParOf" srcId="{EC3AE367-D03F-483A-B2A3-1D2EF401FB27}" destId="{BA4D6EDE-5AC1-4CAF-B0C7-37FF0EAA8276}" srcOrd="1" destOrd="0" presId="urn:microsoft.com/office/officeart/2005/8/layout/vList2"/>
    <dgm:cxn modelId="{5DBF597B-1F6B-4CB1-885C-505D848296D2}" type="presParOf" srcId="{EC3AE367-D03F-483A-B2A3-1D2EF401FB27}" destId="{D7C8CFD4-0F00-4CE3-AC4C-E3BC6E6A9F3E}" srcOrd="2" destOrd="0" presId="urn:microsoft.com/office/officeart/2005/8/layout/vList2"/>
    <dgm:cxn modelId="{9553DC8A-622E-497D-AD39-967418EFC64B}" type="presParOf" srcId="{EC3AE367-D03F-483A-B2A3-1D2EF401FB27}" destId="{79B526B0-414F-46D5-8962-4640C800925F}" srcOrd="3" destOrd="0" presId="urn:microsoft.com/office/officeart/2005/8/layout/vList2"/>
    <dgm:cxn modelId="{6A27D715-645A-4C7B-A961-6B69B009BEC4}" type="presParOf" srcId="{EC3AE367-D03F-483A-B2A3-1D2EF401FB27}" destId="{3F4E681F-9A18-4EE5-8B07-C4C58CD8E7D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61FAD-0CF2-4FAB-8592-4C78DA4D153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D1DDC56-BB05-44B2-A6EC-99B57528318D}">
      <dgm:prSet custT="1"/>
      <dgm:spPr/>
      <dgm:t>
        <a:bodyPr/>
        <a:lstStyle/>
        <a:p>
          <a:r>
            <a:rPr lang="en-US" sz="2800" dirty="0"/>
            <a:t>Increase seatbelt use</a:t>
          </a:r>
        </a:p>
      </dgm:t>
    </dgm:pt>
    <dgm:pt modelId="{4D2E8243-6856-4629-AE8E-6547A8B3A558}" type="parTrans" cxnId="{079D3DFB-2B42-4A91-844D-8488450B6273}">
      <dgm:prSet/>
      <dgm:spPr/>
      <dgm:t>
        <a:bodyPr/>
        <a:lstStyle/>
        <a:p>
          <a:endParaRPr lang="en-US"/>
        </a:p>
      </dgm:t>
    </dgm:pt>
    <dgm:pt modelId="{3C9065CA-6946-4983-9D45-601581446909}" type="sibTrans" cxnId="{079D3DFB-2B42-4A91-844D-8488450B6273}">
      <dgm:prSet/>
      <dgm:spPr/>
      <dgm:t>
        <a:bodyPr/>
        <a:lstStyle/>
        <a:p>
          <a:endParaRPr lang="en-US"/>
        </a:p>
      </dgm:t>
    </dgm:pt>
    <dgm:pt modelId="{D70B306F-85A0-44FB-8B1F-43683AEF42EB}">
      <dgm:prSet custT="1"/>
      <dgm:spPr/>
      <dgm:t>
        <a:bodyPr/>
        <a:lstStyle/>
        <a:p>
          <a:r>
            <a:rPr lang="en-US" sz="2800" dirty="0"/>
            <a:t>IVMS with driver coaching</a:t>
          </a:r>
        </a:p>
      </dgm:t>
    </dgm:pt>
    <dgm:pt modelId="{E90296A3-9DAB-4C15-9AF3-47896B50DAD9}" type="parTrans" cxnId="{5D2CDB27-0F8F-4077-8D40-4FA67D55A116}">
      <dgm:prSet/>
      <dgm:spPr/>
      <dgm:t>
        <a:bodyPr/>
        <a:lstStyle/>
        <a:p>
          <a:endParaRPr lang="en-US"/>
        </a:p>
      </dgm:t>
    </dgm:pt>
    <dgm:pt modelId="{FD2C6F15-C414-4724-90ED-5485E775CA7E}" type="sibTrans" cxnId="{5D2CDB27-0F8F-4077-8D40-4FA67D55A116}">
      <dgm:prSet/>
      <dgm:spPr/>
      <dgm:t>
        <a:bodyPr/>
        <a:lstStyle/>
        <a:p>
          <a:endParaRPr lang="en-US"/>
        </a:p>
      </dgm:t>
    </dgm:pt>
    <dgm:pt modelId="{849ECB0B-8757-450E-ADB4-D46F3D6A0323}">
      <dgm:prSet custT="1"/>
      <dgm:spPr/>
      <dgm:t>
        <a:bodyPr/>
        <a:lstStyle/>
        <a:p>
          <a:r>
            <a:rPr lang="en-US" sz="2800" dirty="0"/>
            <a:t>Journey Management</a:t>
          </a:r>
        </a:p>
      </dgm:t>
    </dgm:pt>
    <dgm:pt modelId="{A65E6177-10DA-44D0-ABC1-E1974E7FF769}" type="parTrans" cxnId="{41260A69-11BA-4FA6-9308-945763CC07D4}">
      <dgm:prSet/>
      <dgm:spPr/>
      <dgm:t>
        <a:bodyPr/>
        <a:lstStyle/>
        <a:p>
          <a:endParaRPr lang="en-US"/>
        </a:p>
      </dgm:t>
    </dgm:pt>
    <dgm:pt modelId="{7B4E2AB7-3A8A-4175-AABC-CD229446D218}" type="sibTrans" cxnId="{41260A69-11BA-4FA6-9308-945763CC07D4}">
      <dgm:prSet/>
      <dgm:spPr/>
      <dgm:t>
        <a:bodyPr/>
        <a:lstStyle/>
        <a:p>
          <a:endParaRPr lang="en-US"/>
        </a:p>
      </dgm:t>
    </dgm:pt>
    <dgm:pt modelId="{E3D0D4A1-EE57-48DC-B344-BE37F90663C0}">
      <dgm:prSet custT="1"/>
      <dgm:spPr/>
      <dgm:t>
        <a:bodyPr/>
        <a:lstStyle/>
        <a:p>
          <a:r>
            <a:rPr lang="en-US" sz="2800" dirty="0"/>
            <a:t>Address driver distraction</a:t>
          </a:r>
        </a:p>
      </dgm:t>
    </dgm:pt>
    <dgm:pt modelId="{AD3BEF01-F218-4D0E-9BFA-3E7373B580B2}" type="parTrans" cxnId="{9AB47BAD-CE43-45AD-8AE7-BF64F7B2B0E7}">
      <dgm:prSet/>
      <dgm:spPr/>
      <dgm:t>
        <a:bodyPr/>
        <a:lstStyle/>
        <a:p>
          <a:endParaRPr lang="en-US"/>
        </a:p>
      </dgm:t>
    </dgm:pt>
    <dgm:pt modelId="{7D5E8EF7-C84F-4240-B5A2-FB923AC6D006}" type="sibTrans" cxnId="{9AB47BAD-CE43-45AD-8AE7-BF64F7B2B0E7}">
      <dgm:prSet/>
      <dgm:spPr/>
      <dgm:t>
        <a:bodyPr/>
        <a:lstStyle/>
        <a:p>
          <a:endParaRPr lang="en-US"/>
        </a:p>
      </dgm:t>
    </dgm:pt>
    <dgm:pt modelId="{90C6F827-73D7-43EC-88B2-178046F4BCF0}" type="pres">
      <dgm:prSet presAssocID="{DCD61FAD-0CF2-4FAB-8592-4C78DA4D1537}" presName="root" presStyleCnt="0">
        <dgm:presLayoutVars>
          <dgm:dir/>
          <dgm:resizeHandles val="exact"/>
        </dgm:presLayoutVars>
      </dgm:prSet>
      <dgm:spPr/>
    </dgm:pt>
    <dgm:pt modelId="{D90653C5-735E-4AAF-B17B-5F66E0D9492B}" type="pres">
      <dgm:prSet presAssocID="{DCD61FAD-0CF2-4FAB-8592-4C78DA4D1537}" presName="container" presStyleCnt="0">
        <dgm:presLayoutVars>
          <dgm:dir/>
          <dgm:resizeHandles val="exact"/>
        </dgm:presLayoutVars>
      </dgm:prSet>
      <dgm:spPr/>
    </dgm:pt>
    <dgm:pt modelId="{275D4331-A939-4B63-9BFC-A2C5C9C1916F}" type="pres">
      <dgm:prSet presAssocID="{BD1DDC56-BB05-44B2-A6EC-99B57528318D}" presName="compNode" presStyleCnt="0"/>
      <dgm:spPr/>
    </dgm:pt>
    <dgm:pt modelId="{E5F3791D-037E-4960-BF30-65F1B7E556CE}" type="pres">
      <dgm:prSet presAssocID="{BD1DDC56-BB05-44B2-A6EC-99B57528318D}" presName="iconBgRect" presStyleLbl="bgShp" presStyleIdx="0" presStyleCnt="4"/>
      <dgm:spPr/>
    </dgm:pt>
    <dgm:pt modelId="{74EF8A91-4D41-4883-A2E9-0ACB2BB95FA4}" type="pres">
      <dgm:prSet presAssocID="{BD1DDC56-BB05-44B2-A6EC-99B5752831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Upward Trend"/>
        </a:ext>
      </dgm:extLst>
    </dgm:pt>
    <dgm:pt modelId="{F25B98FA-DD18-4AEF-B7CA-8FCB4AE32E0C}" type="pres">
      <dgm:prSet presAssocID="{BD1DDC56-BB05-44B2-A6EC-99B57528318D}" presName="spaceRect" presStyleCnt="0"/>
      <dgm:spPr/>
    </dgm:pt>
    <dgm:pt modelId="{925BE8FF-50D4-4C13-BF15-5F102FAFF698}" type="pres">
      <dgm:prSet presAssocID="{BD1DDC56-BB05-44B2-A6EC-99B57528318D}" presName="textRect" presStyleLbl="revTx" presStyleIdx="0" presStyleCnt="4">
        <dgm:presLayoutVars>
          <dgm:chMax val="1"/>
          <dgm:chPref val="1"/>
        </dgm:presLayoutVars>
      </dgm:prSet>
      <dgm:spPr/>
    </dgm:pt>
    <dgm:pt modelId="{2D3A1F2A-9BD2-425B-8F55-F1F756F4936E}" type="pres">
      <dgm:prSet presAssocID="{3C9065CA-6946-4983-9D45-601581446909}" presName="sibTrans" presStyleLbl="sibTrans2D1" presStyleIdx="0" presStyleCnt="0"/>
      <dgm:spPr/>
    </dgm:pt>
    <dgm:pt modelId="{CC7AAF92-6A2E-4521-A136-C87A3B0AA19A}" type="pres">
      <dgm:prSet presAssocID="{D70B306F-85A0-44FB-8B1F-43683AEF42EB}" presName="compNode" presStyleCnt="0"/>
      <dgm:spPr/>
    </dgm:pt>
    <dgm:pt modelId="{A778708A-C93F-42DC-A83B-F270CBC04304}" type="pres">
      <dgm:prSet presAssocID="{D70B306F-85A0-44FB-8B1F-43683AEF42EB}" presName="iconBgRect" presStyleLbl="bgShp" presStyleIdx="1" presStyleCnt="4" custLinFactX="-195010" custLinFactY="49644" custLinFactNeighborX="-200000" custLinFactNeighborY="100000"/>
      <dgm:spPr/>
    </dgm:pt>
    <dgm:pt modelId="{0370B9EB-8F43-43C1-AD9E-D0A266EA7733}" type="pres">
      <dgm:prSet presAssocID="{D70B306F-85A0-44FB-8B1F-43683AEF42EB}" presName="iconRect" presStyleLbl="node1" presStyleIdx="1" presStyleCnt="4" custLinFactX="-300000" custLinFactY="100000" custLinFactNeighborX="-383440" custLinFactNeighborY="15880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eringWheel"/>
        </a:ext>
      </dgm:extLst>
    </dgm:pt>
    <dgm:pt modelId="{EEE61231-9C76-4E97-BAA1-3511459E3FDB}" type="pres">
      <dgm:prSet presAssocID="{D70B306F-85A0-44FB-8B1F-43683AEF42EB}" presName="spaceRect" presStyleCnt="0"/>
      <dgm:spPr/>
    </dgm:pt>
    <dgm:pt modelId="{233550E7-814C-42BE-9E41-6868F22F785D}" type="pres">
      <dgm:prSet presAssocID="{D70B306F-85A0-44FB-8B1F-43683AEF42EB}" presName="textRect" presStyleLbl="revTx" presStyleIdx="1" presStyleCnt="4" custLinFactX="-68991" custLinFactY="49644" custLinFactNeighborX="-100000" custLinFactNeighborY="100000">
        <dgm:presLayoutVars>
          <dgm:chMax val="1"/>
          <dgm:chPref val="1"/>
        </dgm:presLayoutVars>
      </dgm:prSet>
      <dgm:spPr/>
    </dgm:pt>
    <dgm:pt modelId="{FF1A2C01-1816-4C7C-A7A3-DC5A5AD09351}" type="pres">
      <dgm:prSet presAssocID="{FD2C6F15-C414-4724-90ED-5485E775CA7E}" presName="sibTrans" presStyleLbl="sibTrans2D1" presStyleIdx="0" presStyleCnt="0"/>
      <dgm:spPr/>
    </dgm:pt>
    <dgm:pt modelId="{8D4078B2-1FFB-4062-9B60-A990F5F45D19}" type="pres">
      <dgm:prSet presAssocID="{849ECB0B-8757-450E-ADB4-D46F3D6A0323}" presName="compNode" presStyleCnt="0"/>
      <dgm:spPr/>
    </dgm:pt>
    <dgm:pt modelId="{A81981C4-1FBB-4424-998D-62DD2791A724}" type="pres">
      <dgm:prSet presAssocID="{849ECB0B-8757-450E-ADB4-D46F3D6A0323}" presName="iconBgRect" presStyleLbl="bgShp" presStyleIdx="2" presStyleCnt="4" custLinFactX="187705" custLinFactNeighborX="200000" custLinFactNeighborY="-3422"/>
      <dgm:spPr/>
    </dgm:pt>
    <dgm:pt modelId="{276DB079-C405-4C1C-BF40-259535DE7FAE}" type="pres">
      <dgm:prSet presAssocID="{849ECB0B-8757-450E-ADB4-D46F3D6A0323}" presName="iconRect" presStyleLbl="node1" presStyleIdx="2" presStyleCnt="4" custLinFactX="300000" custLinFactNeighborX="368458" custLinFactNeighborY="-59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uteTwoPinsWithAPath"/>
        </a:ext>
      </dgm:extLst>
    </dgm:pt>
    <dgm:pt modelId="{5C8CD5CC-4C2B-4FEE-AA3F-7271B96C46E9}" type="pres">
      <dgm:prSet presAssocID="{849ECB0B-8757-450E-ADB4-D46F3D6A0323}" presName="spaceRect" presStyleCnt="0"/>
      <dgm:spPr/>
    </dgm:pt>
    <dgm:pt modelId="{3E2B3A0E-640E-482B-92F4-79484EDD312F}" type="pres">
      <dgm:prSet presAssocID="{849ECB0B-8757-450E-ADB4-D46F3D6A0323}" presName="textRect" presStyleLbl="revTx" presStyleIdx="2" presStyleCnt="4" custLinFactX="64480" custLinFactNeighborX="100000" custLinFactNeighborY="-3422">
        <dgm:presLayoutVars>
          <dgm:chMax val="1"/>
          <dgm:chPref val="1"/>
        </dgm:presLayoutVars>
      </dgm:prSet>
      <dgm:spPr/>
    </dgm:pt>
    <dgm:pt modelId="{055C23F2-958B-4D64-92AC-586C4E95AF43}" type="pres">
      <dgm:prSet presAssocID="{7B4E2AB7-3A8A-4175-AABC-CD229446D218}" presName="sibTrans" presStyleLbl="sibTrans2D1" presStyleIdx="0" presStyleCnt="0"/>
      <dgm:spPr/>
    </dgm:pt>
    <dgm:pt modelId="{20AB7D83-44F1-48DC-8396-97679AAD4837}" type="pres">
      <dgm:prSet presAssocID="{E3D0D4A1-EE57-48DC-B344-BE37F90663C0}" presName="compNode" presStyleCnt="0"/>
      <dgm:spPr/>
    </dgm:pt>
    <dgm:pt modelId="{EF8F9516-ACFF-481F-9FE0-EAB5D09FF5E4}" type="pres">
      <dgm:prSet presAssocID="{E3D0D4A1-EE57-48DC-B344-BE37F90663C0}" presName="iconBgRect" presStyleLbl="bgShp" presStyleIdx="3" presStyleCnt="4" custLinFactY="-54785" custLinFactNeighborX="-12189" custLinFactNeighborY="-100000"/>
      <dgm:spPr/>
    </dgm:pt>
    <dgm:pt modelId="{B1B5CC32-7660-4369-A13F-EB93AE045EFE}" type="pres">
      <dgm:prSet presAssocID="{E3D0D4A1-EE57-48DC-B344-BE37F90663C0}" presName="iconRect" presStyleLbl="node1" presStyleIdx="3" presStyleCnt="4" custLinFactY="-100000" custLinFactNeighborX="-21016" custLinFactNeighborY="-16687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r"/>
        </a:ext>
      </dgm:extLst>
    </dgm:pt>
    <dgm:pt modelId="{E383B910-4D62-4FF2-BFF3-3F52817C2D52}" type="pres">
      <dgm:prSet presAssocID="{E3D0D4A1-EE57-48DC-B344-BE37F90663C0}" presName="spaceRect" presStyleCnt="0"/>
      <dgm:spPr/>
    </dgm:pt>
    <dgm:pt modelId="{9DECCEB3-9CFC-42CE-A2CD-50D938643700}" type="pres">
      <dgm:prSet presAssocID="{E3D0D4A1-EE57-48DC-B344-BE37F90663C0}" presName="textRect" presStyleLbl="revTx" presStyleIdx="3" presStyleCnt="4" custLinFactY="-54785" custLinFactNeighborX="-5171" custLinFactNeighborY="-100000">
        <dgm:presLayoutVars>
          <dgm:chMax val="1"/>
          <dgm:chPref val="1"/>
        </dgm:presLayoutVars>
      </dgm:prSet>
      <dgm:spPr/>
    </dgm:pt>
  </dgm:ptLst>
  <dgm:cxnLst>
    <dgm:cxn modelId="{50FB9702-C9C8-4A4A-8A84-2CFFDFEEF234}" type="presOf" srcId="{FD2C6F15-C414-4724-90ED-5485E775CA7E}" destId="{FF1A2C01-1816-4C7C-A7A3-DC5A5AD09351}" srcOrd="0" destOrd="0" presId="urn:microsoft.com/office/officeart/2018/2/layout/IconCircleList"/>
    <dgm:cxn modelId="{76B44C1F-84A0-4691-841D-104604FE193D}" type="presOf" srcId="{849ECB0B-8757-450E-ADB4-D46F3D6A0323}" destId="{3E2B3A0E-640E-482B-92F4-79484EDD312F}" srcOrd="0" destOrd="0" presId="urn:microsoft.com/office/officeart/2018/2/layout/IconCircleList"/>
    <dgm:cxn modelId="{5D2CDB27-0F8F-4077-8D40-4FA67D55A116}" srcId="{DCD61FAD-0CF2-4FAB-8592-4C78DA4D1537}" destId="{D70B306F-85A0-44FB-8B1F-43683AEF42EB}" srcOrd="1" destOrd="0" parTransId="{E90296A3-9DAB-4C15-9AF3-47896B50DAD9}" sibTransId="{FD2C6F15-C414-4724-90ED-5485E775CA7E}"/>
    <dgm:cxn modelId="{17B4DC64-8374-43AD-9A17-6832554AB878}" type="presOf" srcId="{D70B306F-85A0-44FB-8B1F-43683AEF42EB}" destId="{233550E7-814C-42BE-9E41-6868F22F785D}" srcOrd="0" destOrd="0" presId="urn:microsoft.com/office/officeart/2018/2/layout/IconCircleList"/>
    <dgm:cxn modelId="{41260A69-11BA-4FA6-9308-945763CC07D4}" srcId="{DCD61FAD-0CF2-4FAB-8592-4C78DA4D1537}" destId="{849ECB0B-8757-450E-ADB4-D46F3D6A0323}" srcOrd="2" destOrd="0" parTransId="{A65E6177-10DA-44D0-ABC1-E1974E7FF769}" sibTransId="{7B4E2AB7-3A8A-4175-AABC-CD229446D218}"/>
    <dgm:cxn modelId="{6DCA2A4F-0EB5-4EF2-BC6A-2B1463315ABD}" type="presOf" srcId="{7B4E2AB7-3A8A-4175-AABC-CD229446D218}" destId="{055C23F2-958B-4D64-92AC-586C4E95AF43}" srcOrd="0" destOrd="0" presId="urn:microsoft.com/office/officeart/2018/2/layout/IconCircleList"/>
    <dgm:cxn modelId="{AF92B95A-EF5A-486A-A4D3-47FBA7B6455A}" type="presOf" srcId="{E3D0D4A1-EE57-48DC-B344-BE37F90663C0}" destId="{9DECCEB3-9CFC-42CE-A2CD-50D938643700}" srcOrd="0" destOrd="0" presId="urn:microsoft.com/office/officeart/2018/2/layout/IconCircleList"/>
    <dgm:cxn modelId="{BB368194-743E-462F-BEAA-131DDBC0F91E}" type="presOf" srcId="{3C9065CA-6946-4983-9D45-601581446909}" destId="{2D3A1F2A-9BD2-425B-8F55-F1F756F4936E}" srcOrd="0" destOrd="0" presId="urn:microsoft.com/office/officeart/2018/2/layout/IconCircleList"/>
    <dgm:cxn modelId="{9AB47BAD-CE43-45AD-8AE7-BF64F7B2B0E7}" srcId="{DCD61FAD-0CF2-4FAB-8592-4C78DA4D1537}" destId="{E3D0D4A1-EE57-48DC-B344-BE37F90663C0}" srcOrd="3" destOrd="0" parTransId="{AD3BEF01-F218-4D0E-9BFA-3E7373B580B2}" sibTransId="{7D5E8EF7-C84F-4240-B5A2-FB923AC6D006}"/>
    <dgm:cxn modelId="{279394CB-01C3-4AF5-BF83-F0F7C1B951FD}" type="presOf" srcId="{BD1DDC56-BB05-44B2-A6EC-99B57528318D}" destId="{925BE8FF-50D4-4C13-BF15-5F102FAFF698}" srcOrd="0" destOrd="0" presId="urn:microsoft.com/office/officeart/2018/2/layout/IconCircleList"/>
    <dgm:cxn modelId="{2009A2E2-6FA1-42E8-9D36-8D84DEB61548}" type="presOf" srcId="{DCD61FAD-0CF2-4FAB-8592-4C78DA4D1537}" destId="{90C6F827-73D7-43EC-88B2-178046F4BCF0}" srcOrd="0" destOrd="0" presId="urn:microsoft.com/office/officeart/2018/2/layout/IconCircleList"/>
    <dgm:cxn modelId="{079D3DFB-2B42-4A91-844D-8488450B6273}" srcId="{DCD61FAD-0CF2-4FAB-8592-4C78DA4D1537}" destId="{BD1DDC56-BB05-44B2-A6EC-99B57528318D}" srcOrd="0" destOrd="0" parTransId="{4D2E8243-6856-4629-AE8E-6547A8B3A558}" sibTransId="{3C9065CA-6946-4983-9D45-601581446909}"/>
    <dgm:cxn modelId="{86C2B501-FAC6-4FC3-BB79-B3BEB51DC6B7}" type="presParOf" srcId="{90C6F827-73D7-43EC-88B2-178046F4BCF0}" destId="{D90653C5-735E-4AAF-B17B-5F66E0D9492B}" srcOrd="0" destOrd="0" presId="urn:microsoft.com/office/officeart/2018/2/layout/IconCircleList"/>
    <dgm:cxn modelId="{D8FD51A1-91E4-41C0-93BD-8B5812C2E8B0}" type="presParOf" srcId="{D90653C5-735E-4AAF-B17B-5F66E0D9492B}" destId="{275D4331-A939-4B63-9BFC-A2C5C9C1916F}" srcOrd="0" destOrd="0" presId="urn:microsoft.com/office/officeart/2018/2/layout/IconCircleList"/>
    <dgm:cxn modelId="{C7E836A1-C02E-4468-934A-DF7612E0158B}" type="presParOf" srcId="{275D4331-A939-4B63-9BFC-A2C5C9C1916F}" destId="{E5F3791D-037E-4960-BF30-65F1B7E556CE}" srcOrd="0" destOrd="0" presId="urn:microsoft.com/office/officeart/2018/2/layout/IconCircleList"/>
    <dgm:cxn modelId="{D45B5EFE-AA6F-4E66-8251-7EA59A8DA39D}" type="presParOf" srcId="{275D4331-A939-4B63-9BFC-A2C5C9C1916F}" destId="{74EF8A91-4D41-4883-A2E9-0ACB2BB95FA4}" srcOrd="1" destOrd="0" presId="urn:microsoft.com/office/officeart/2018/2/layout/IconCircleList"/>
    <dgm:cxn modelId="{5A6E7DD4-72F0-4C0E-A61B-67FCB0962856}" type="presParOf" srcId="{275D4331-A939-4B63-9BFC-A2C5C9C1916F}" destId="{F25B98FA-DD18-4AEF-B7CA-8FCB4AE32E0C}" srcOrd="2" destOrd="0" presId="urn:microsoft.com/office/officeart/2018/2/layout/IconCircleList"/>
    <dgm:cxn modelId="{33C556FC-4A63-4D1A-8727-0B47E5942CDD}" type="presParOf" srcId="{275D4331-A939-4B63-9BFC-A2C5C9C1916F}" destId="{925BE8FF-50D4-4C13-BF15-5F102FAFF698}" srcOrd="3" destOrd="0" presId="urn:microsoft.com/office/officeart/2018/2/layout/IconCircleList"/>
    <dgm:cxn modelId="{75D0FE4A-F87E-4502-A5F8-69053B1B8D23}" type="presParOf" srcId="{D90653C5-735E-4AAF-B17B-5F66E0D9492B}" destId="{2D3A1F2A-9BD2-425B-8F55-F1F756F4936E}" srcOrd="1" destOrd="0" presId="urn:microsoft.com/office/officeart/2018/2/layout/IconCircleList"/>
    <dgm:cxn modelId="{B9348F32-7E7D-4E67-86BF-20554B1F3392}" type="presParOf" srcId="{D90653C5-735E-4AAF-B17B-5F66E0D9492B}" destId="{CC7AAF92-6A2E-4521-A136-C87A3B0AA19A}" srcOrd="2" destOrd="0" presId="urn:microsoft.com/office/officeart/2018/2/layout/IconCircleList"/>
    <dgm:cxn modelId="{BDD6D57B-2F8A-4E96-AB1F-E0EE3349B78E}" type="presParOf" srcId="{CC7AAF92-6A2E-4521-A136-C87A3B0AA19A}" destId="{A778708A-C93F-42DC-A83B-F270CBC04304}" srcOrd="0" destOrd="0" presId="urn:microsoft.com/office/officeart/2018/2/layout/IconCircleList"/>
    <dgm:cxn modelId="{DCEAFCC3-8B22-4099-A8F6-0B556CF1F5E7}" type="presParOf" srcId="{CC7AAF92-6A2E-4521-A136-C87A3B0AA19A}" destId="{0370B9EB-8F43-43C1-AD9E-D0A266EA7733}" srcOrd="1" destOrd="0" presId="urn:microsoft.com/office/officeart/2018/2/layout/IconCircleList"/>
    <dgm:cxn modelId="{E839D0B7-8B2E-4419-A7B9-29E9F2901B5C}" type="presParOf" srcId="{CC7AAF92-6A2E-4521-A136-C87A3B0AA19A}" destId="{EEE61231-9C76-4E97-BAA1-3511459E3FDB}" srcOrd="2" destOrd="0" presId="urn:microsoft.com/office/officeart/2018/2/layout/IconCircleList"/>
    <dgm:cxn modelId="{770D73B1-9DE4-443A-8962-55F19EB1B40D}" type="presParOf" srcId="{CC7AAF92-6A2E-4521-A136-C87A3B0AA19A}" destId="{233550E7-814C-42BE-9E41-6868F22F785D}" srcOrd="3" destOrd="0" presId="urn:microsoft.com/office/officeart/2018/2/layout/IconCircleList"/>
    <dgm:cxn modelId="{C3E06832-FC84-4A96-9E08-AB79367D9F96}" type="presParOf" srcId="{D90653C5-735E-4AAF-B17B-5F66E0D9492B}" destId="{FF1A2C01-1816-4C7C-A7A3-DC5A5AD09351}" srcOrd="3" destOrd="0" presId="urn:microsoft.com/office/officeart/2018/2/layout/IconCircleList"/>
    <dgm:cxn modelId="{90CA2F51-97A5-4A2B-854B-7C8BFFF5105B}" type="presParOf" srcId="{D90653C5-735E-4AAF-B17B-5F66E0D9492B}" destId="{8D4078B2-1FFB-4062-9B60-A990F5F45D19}" srcOrd="4" destOrd="0" presId="urn:microsoft.com/office/officeart/2018/2/layout/IconCircleList"/>
    <dgm:cxn modelId="{93526F20-68CF-4D5C-AA78-A1A2315B02B5}" type="presParOf" srcId="{8D4078B2-1FFB-4062-9B60-A990F5F45D19}" destId="{A81981C4-1FBB-4424-998D-62DD2791A724}" srcOrd="0" destOrd="0" presId="urn:microsoft.com/office/officeart/2018/2/layout/IconCircleList"/>
    <dgm:cxn modelId="{7B361F78-2286-4D5D-9DD9-56C3792561A0}" type="presParOf" srcId="{8D4078B2-1FFB-4062-9B60-A990F5F45D19}" destId="{276DB079-C405-4C1C-BF40-259535DE7FAE}" srcOrd="1" destOrd="0" presId="urn:microsoft.com/office/officeart/2018/2/layout/IconCircleList"/>
    <dgm:cxn modelId="{570F010D-0A11-4C52-BD6A-F47F82ADA677}" type="presParOf" srcId="{8D4078B2-1FFB-4062-9B60-A990F5F45D19}" destId="{5C8CD5CC-4C2B-4FEE-AA3F-7271B96C46E9}" srcOrd="2" destOrd="0" presId="urn:microsoft.com/office/officeart/2018/2/layout/IconCircleList"/>
    <dgm:cxn modelId="{0578D841-2509-413D-98E0-73C77B664298}" type="presParOf" srcId="{8D4078B2-1FFB-4062-9B60-A990F5F45D19}" destId="{3E2B3A0E-640E-482B-92F4-79484EDD312F}" srcOrd="3" destOrd="0" presId="urn:microsoft.com/office/officeart/2018/2/layout/IconCircleList"/>
    <dgm:cxn modelId="{4D28D087-98DC-4AA8-8F14-88912D9797A7}" type="presParOf" srcId="{D90653C5-735E-4AAF-B17B-5F66E0D9492B}" destId="{055C23F2-958B-4D64-92AC-586C4E95AF43}" srcOrd="5" destOrd="0" presId="urn:microsoft.com/office/officeart/2018/2/layout/IconCircleList"/>
    <dgm:cxn modelId="{18F05F16-265B-420D-BC6E-6C0D3622387B}" type="presParOf" srcId="{D90653C5-735E-4AAF-B17B-5F66E0D9492B}" destId="{20AB7D83-44F1-48DC-8396-97679AAD4837}" srcOrd="6" destOrd="0" presId="urn:microsoft.com/office/officeart/2018/2/layout/IconCircleList"/>
    <dgm:cxn modelId="{A67FEC3C-1B9D-4FB3-912D-47A2566F6606}" type="presParOf" srcId="{20AB7D83-44F1-48DC-8396-97679AAD4837}" destId="{EF8F9516-ACFF-481F-9FE0-EAB5D09FF5E4}" srcOrd="0" destOrd="0" presId="urn:microsoft.com/office/officeart/2018/2/layout/IconCircleList"/>
    <dgm:cxn modelId="{F61D7A96-591F-45A6-B5FA-F28E7D34B4FC}" type="presParOf" srcId="{20AB7D83-44F1-48DC-8396-97679AAD4837}" destId="{B1B5CC32-7660-4369-A13F-EB93AE045EFE}" srcOrd="1" destOrd="0" presId="urn:microsoft.com/office/officeart/2018/2/layout/IconCircleList"/>
    <dgm:cxn modelId="{709D19A3-1285-4F13-B7EF-6731D6A24551}" type="presParOf" srcId="{20AB7D83-44F1-48DC-8396-97679AAD4837}" destId="{E383B910-4D62-4FF2-BFF3-3F52817C2D52}" srcOrd="2" destOrd="0" presId="urn:microsoft.com/office/officeart/2018/2/layout/IconCircleList"/>
    <dgm:cxn modelId="{DB908210-570A-4DF0-8F5D-D06833331436}" type="presParOf" srcId="{20AB7D83-44F1-48DC-8396-97679AAD4837}" destId="{9DECCEB3-9CFC-42CE-A2CD-50D93864370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4A149-1FB5-4307-9EEA-C704F7C936E3}">
      <dsp:nvSpPr>
        <dsp:cNvPr id="0" name=""/>
        <dsp:cNvSpPr/>
      </dsp:nvSpPr>
      <dsp:spPr>
        <a:xfrm>
          <a:off x="0" y="882"/>
          <a:ext cx="6513603" cy="195185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Fatigue or distraction </a:t>
          </a:r>
          <a:r>
            <a:rPr lang="en-US" sz="2800" kern="1200" dirty="0">
              <a:solidFill>
                <a:schemeClr val="tx1"/>
              </a:solidFill>
            </a:rPr>
            <a:t>are involved in at least 1 in 5 fatal crashes</a:t>
          </a:r>
        </a:p>
      </dsp:txBody>
      <dsp:txXfrm>
        <a:off x="95282" y="96164"/>
        <a:ext cx="6323039" cy="1761290"/>
      </dsp:txXfrm>
    </dsp:sp>
    <dsp:sp modelId="{D7C8CFD4-0F00-4CE3-AC4C-E3BC6E6A9F3E}">
      <dsp:nvSpPr>
        <dsp:cNvPr id="0" name=""/>
        <dsp:cNvSpPr/>
      </dsp:nvSpPr>
      <dsp:spPr>
        <a:xfrm>
          <a:off x="0" y="1966785"/>
          <a:ext cx="6513603" cy="195185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At least 40% of drivers and 60% of occupants not wearing their </a:t>
          </a:r>
          <a:r>
            <a:rPr lang="en-US" sz="2800" b="1" kern="1200" dirty="0">
              <a:solidFill>
                <a:schemeClr val="tx1"/>
              </a:solidFill>
            </a:rPr>
            <a:t>seatbelt</a:t>
          </a:r>
        </a:p>
      </dsp:txBody>
      <dsp:txXfrm>
        <a:off x="95282" y="2062067"/>
        <a:ext cx="6323039" cy="1761290"/>
      </dsp:txXfrm>
    </dsp:sp>
    <dsp:sp modelId="{3F4E681F-9A18-4EE5-8B07-C4C58CD8E7D5}">
      <dsp:nvSpPr>
        <dsp:cNvPr id="0" name=""/>
        <dsp:cNvSpPr/>
      </dsp:nvSpPr>
      <dsp:spPr>
        <a:xfrm>
          <a:off x="0" y="3932688"/>
          <a:ext cx="6513603" cy="1951854"/>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Speed: </a:t>
          </a:r>
          <a:r>
            <a:rPr lang="en-US" sz="2800" kern="1200" dirty="0">
              <a:solidFill>
                <a:schemeClr val="tx1"/>
              </a:solidFill>
            </a:rPr>
            <a:t>60-70 mph results in a 32% increase in injury crash frequency, a 48% increase in severity, and a 64% increase in fatal crash frequency</a:t>
          </a:r>
        </a:p>
      </dsp:txBody>
      <dsp:txXfrm>
        <a:off x="95282" y="4027970"/>
        <a:ext cx="6323039" cy="1761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3791D-037E-4960-BF30-65F1B7E556CE}">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EF8A91-4D41-4883-A2E9-0ACB2BB95FA4}">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5BE8FF-50D4-4C13-BF15-5F102FAFF698}">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Increase seatbelt use</a:t>
          </a:r>
        </a:p>
      </dsp:txBody>
      <dsp:txXfrm>
        <a:off x="1834517" y="469890"/>
        <a:ext cx="3148942" cy="1335915"/>
      </dsp:txXfrm>
    </dsp:sp>
    <dsp:sp modelId="{A778708A-C93F-42DC-A83B-F270CBC04304}">
      <dsp:nvSpPr>
        <dsp:cNvPr id="0" name=""/>
        <dsp:cNvSpPr/>
      </dsp:nvSpPr>
      <dsp:spPr>
        <a:xfrm>
          <a:off x="255141" y="2469006"/>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0B9EB-8F43-43C1-AD9E-D0A266EA7733}">
      <dsp:nvSpPr>
        <dsp:cNvPr id="0" name=""/>
        <dsp:cNvSpPr/>
      </dsp:nvSpPr>
      <dsp:spPr>
        <a:xfrm>
          <a:off x="517178" y="275570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3550E7-814C-42BE-9E41-6868F22F785D}">
      <dsp:nvSpPr>
        <dsp:cNvPr id="0" name=""/>
        <dsp:cNvSpPr/>
      </dsp:nvSpPr>
      <dsp:spPr>
        <a:xfrm>
          <a:off x="1832892" y="2469006"/>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IVMS with driver coaching</a:t>
          </a:r>
        </a:p>
      </dsp:txBody>
      <dsp:txXfrm>
        <a:off x="1832892" y="2469006"/>
        <a:ext cx="3148942" cy="1335915"/>
      </dsp:txXfrm>
    </dsp:sp>
    <dsp:sp modelId="{A81981C4-1FBB-4424-998D-62DD2791A724}">
      <dsp:nvSpPr>
        <dsp:cNvPr id="0" name=""/>
        <dsp:cNvSpPr/>
      </dsp:nvSpPr>
      <dsp:spPr>
        <a:xfrm>
          <a:off x="5391744" y="2499817"/>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DB079-C405-4C1C-BF40-259535DE7FAE}">
      <dsp:nvSpPr>
        <dsp:cNvPr id="0" name=""/>
        <dsp:cNvSpPr/>
      </dsp:nvSpPr>
      <dsp:spPr>
        <a:xfrm>
          <a:off x="5672295" y="2780352"/>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2B3A0E-640E-482B-92F4-79484EDD312F}">
      <dsp:nvSpPr>
        <dsp:cNvPr id="0" name=""/>
        <dsp:cNvSpPr/>
      </dsp:nvSpPr>
      <dsp:spPr>
        <a:xfrm>
          <a:off x="7013898" y="249981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Journey Management</a:t>
          </a:r>
        </a:p>
      </dsp:txBody>
      <dsp:txXfrm>
        <a:off x="7013898" y="2499817"/>
        <a:ext cx="3148942" cy="1335915"/>
      </dsp:txXfrm>
    </dsp:sp>
    <dsp:sp modelId="{EF8F9516-ACFF-481F-9FE0-EAB5D09FF5E4}">
      <dsp:nvSpPr>
        <dsp:cNvPr id="0" name=""/>
        <dsp:cNvSpPr/>
      </dsp:nvSpPr>
      <dsp:spPr>
        <a:xfrm>
          <a:off x="5369305" y="477736"/>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B5CC32-7660-4369-A13F-EB93AE045EFE}">
      <dsp:nvSpPr>
        <dsp:cNvPr id="0" name=""/>
        <dsp:cNvSpPr/>
      </dsp:nvSpPr>
      <dsp:spPr>
        <a:xfrm>
          <a:off x="5649843" y="75821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ECCEB3-9CFC-42CE-A2CD-50D938643700}">
      <dsp:nvSpPr>
        <dsp:cNvPr id="0" name=""/>
        <dsp:cNvSpPr/>
      </dsp:nvSpPr>
      <dsp:spPr>
        <a:xfrm>
          <a:off x="6991490" y="477736"/>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Address driver distraction</a:t>
          </a:r>
        </a:p>
      </dsp:txBody>
      <dsp:txXfrm>
        <a:off x="6991490" y="477736"/>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BF80D2A7-0273-4269-A43D-3D1FFA142C5A}" type="datetimeFigureOut">
              <a:rPr lang="en-US" smtClean="0"/>
              <a:t>4/22/2020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EE1EA8D8-C4F5-4873-9915-75A515E9A25D}" type="slidenum">
              <a:rPr lang="en-US" smtClean="0"/>
              <a:t>‹#›</a:t>
            </a:fld>
            <a:endParaRPr lang="en-US"/>
          </a:p>
        </p:txBody>
      </p:sp>
    </p:spTree>
    <p:extLst>
      <p:ext uri="{BB962C8B-B14F-4D97-AF65-F5344CB8AC3E}">
        <p14:creationId xmlns:p14="http://schemas.microsoft.com/office/powerpoint/2010/main" val="2633536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645A7363-5405-40DF-91C4-791A0B3972DA}" type="datetimeFigureOut">
              <a:rPr lang="en-US" smtClean="0"/>
              <a:t>4/22/2020</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64258D1-7FF2-44F9-816A-765275306598}" type="slidenum">
              <a:rPr lang="en-US" smtClean="0"/>
              <a:t>‹#›</a:t>
            </a:fld>
            <a:endParaRPr lang="en-US"/>
          </a:p>
        </p:txBody>
      </p:sp>
    </p:spTree>
    <p:extLst>
      <p:ext uri="{BB962C8B-B14F-4D97-AF65-F5344CB8AC3E}">
        <p14:creationId xmlns:p14="http://schemas.microsoft.com/office/powerpoint/2010/main" val="253473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258D1-7FF2-44F9-816A-765275306598}" type="slidenum">
              <a:rPr lang="en-US" smtClean="0"/>
              <a:t>1</a:t>
            </a:fld>
            <a:endParaRPr lang="en-US"/>
          </a:p>
        </p:txBody>
      </p:sp>
    </p:spTree>
    <p:extLst>
      <p:ext uri="{BB962C8B-B14F-4D97-AF65-F5344CB8AC3E}">
        <p14:creationId xmlns:p14="http://schemas.microsoft.com/office/powerpoint/2010/main" val="1096907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1325A-4AD8-4741-A73D-A6698AEB5F2D}" type="slidenum">
              <a:rPr lang="en-US" smtClean="0"/>
              <a:pPr>
                <a:defRPr/>
              </a:pPr>
              <a:t>14</a:t>
            </a:fld>
            <a:endParaRPr lang="en-US"/>
          </a:p>
        </p:txBody>
      </p:sp>
    </p:spTree>
    <p:extLst>
      <p:ext uri="{BB962C8B-B14F-4D97-AF65-F5344CB8AC3E}">
        <p14:creationId xmlns:p14="http://schemas.microsoft.com/office/powerpoint/2010/main" val="16140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1325A-4AD8-4741-A73D-A6698AEB5F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6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E4B18-4B3E-489A-B53E-D1D6FCC6B4FA}" type="slidenum">
              <a:rPr lang="en-US" smtClean="0"/>
              <a:t>16</a:t>
            </a:fld>
            <a:endParaRPr lang="en-US" dirty="0"/>
          </a:p>
        </p:txBody>
      </p:sp>
    </p:spTree>
    <p:extLst>
      <p:ext uri="{BB962C8B-B14F-4D97-AF65-F5344CB8AC3E}">
        <p14:creationId xmlns:p14="http://schemas.microsoft.com/office/powerpoint/2010/main" val="160085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 test equipment</a:t>
            </a:r>
          </a:p>
          <a:p>
            <a:endParaRPr lang="en-US" dirty="0"/>
          </a:p>
          <a:p>
            <a:r>
              <a:rPr lang="en-US" dirty="0"/>
              <a:t>Expectations for equipment</a:t>
            </a:r>
          </a:p>
          <a:p>
            <a:endParaRPr lang="en-US" dirty="0"/>
          </a:p>
          <a:p>
            <a:r>
              <a:rPr lang="en-US" dirty="0"/>
              <a:t>Next several slides: third bullet</a:t>
            </a:r>
          </a:p>
        </p:txBody>
      </p:sp>
      <p:sp>
        <p:nvSpPr>
          <p:cNvPr id="4" name="Slide Number Placeholder 3"/>
          <p:cNvSpPr>
            <a:spLocks noGrp="1"/>
          </p:cNvSpPr>
          <p:nvPr>
            <p:ph type="sldNum" sz="quarter" idx="5"/>
          </p:nvPr>
        </p:nvSpPr>
        <p:spPr/>
        <p:txBody>
          <a:bodyPr/>
          <a:lstStyle/>
          <a:p>
            <a:fld id="{A64258D1-7FF2-44F9-816A-765275306598}" type="slidenum">
              <a:rPr lang="en-US" smtClean="0"/>
              <a:t>17</a:t>
            </a:fld>
            <a:endParaRPr lang="en-US"/>
          </a:p>
        </p:txBody>
      </p:sp>
    </p:spTree>
    <p:extLst>
      <p:ext uri="{BB962C8B-B14F-4D97-AF65-F5344CB8AC3E}">
        <p14:creationId xmlns:p14="http://schemas.microsoft.com/office/powerpoint/2010/main" val="56591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industry-recommended practices include coaching strategies that can be used in conjunction with in-vehicle monitoring systems (IVMS) to change an organization’s safety culture and improve driver performance.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Mention the draft document and that the coaching strategies described here are not an exhaustive list.</a:t>
            </a:r>
            <a:endParaRPr lang="en-US" dirty="0"/>
          </a:p>
        </p:txBody>
      </p:sp>
      <p:sp>
        <p:nvSpPr>
          <p:cNvPr id="4" name="Slide Number Placeholder 3"/>
          <p:cNvSpPr>
            <a:spLocks noGrp="1"/>
          </p:cNvSpPr>
          <p:nvPr>
            <p:ph type="sldNum" sz="quarter" idx="5"/>
          </p:nvPr>
        </p:nvSpPr>
        <p:spPr/>
        <p:txBody>
          <a:bodyPr/>
          <a:lstStyle/>
          <a:p>
            <a:fld id="{A64258D1-7FF2-44F9-816A-765275306598}" type="slidenum">
              <a:rPr lang="en-US" smtClean="0"/>
              <a:t>18</a:t>
            </a:fld>
            <a:endParaRPr lang="en-US"/>
          </a:p>
        </p:txBody>
      </p:sp>
    </p:spTree>
    <p:extLst>
      <p:ext uri="{BB962C8B-B14F-4D97-AF65-F5344CB8AC3E}">
        <p14:creationId xmlns:p14="http://schemas.microsoft.com/office/powerpoint/2010/main" val="271014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employees to have a target performance. </a:t>
            </a:r>
          </a:p>
        </p:txBody>
      </p:sp>
      <p:sp>
        <p:nvSpPr>
          <p:cNvPr id="4" name="Slide Number Placeholder 3"/>
          <p:cNvSpPr>
            <a:spLocks noGrp="1"/>
          </p:cNvSpPr>
          <p:nvPr>
            <p:ph type="sldNum" sz="quarter" idx="5"/>
          </p:nvPr>
        </p:nvSpPr>
        <p:spPr/>
        <p:txBody>
          <a:bodyPr/>
          <a:lstStyle/>
          <a:p>
            <a:fld id="{A64258D1-7FF2-44F9-816A-765275306598}" type="slidenum">
              <a:rPr lang="en-US" smtClean="0"/>
              <a:t>19</a:t>
            </a:fld>
            <a:endParaRPr lang="en-US"/>
          </a:p>
        </p:txBody>
      </p:sp>
    </p:spTree>
    <p:extLst>
      <p:ext uri="{BB962C8B-B14F-4D97-AF65-F5344CB8AC3E}">
        <p14:creationId xmlns:p14="http://schemas.microsoft.com/office/powerpoint/2010/main" val="199949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more frequent feedback at a distance through phone/email/text and less frequent meetings in person. In person meetings should be kept brief and to the point. Provide employees with feedback on how they did, what they may need to do better, and allow employees the opportunity to offer explanations and ask questions. It is often as effective to be straightforward about what you do *not* intend to communicate during feedback as it is what you do intend.</a:t>
            </a:r>
          </a:p>
        </p:txBody>
      </p:sp>
      <p:sp>
        <p:nvSpPr>
          <p:cNvPr id="4" name="Slide Number Placeholder 3"/>
          <p:cNvSpPr>
            <a:spLocks noGrp="1"/>
          </p:cNvSpPr>
          <p:nvPr>
            <p:ph type="sldNum" sz="quarter" idx="5"/>
          </p:nvPr>
        </p:nvSpPr>
        <p:spPr/>
        <p:txBody>
          <a:bodyPr/>
          <a:lstStyle/>
          <a:p>
            <a:fld id="{A64258D1-7FF2-44F9-816A-765275306598}" type="slidenum">
              <a:rPr lang="en-US" smtClean="0"/>
              <a:t>20</a:t>
            </a:fld>
            <a:endParaRPr lang="en-US"/>
          </a:p>
        </p:txBody>
      </p:sp>
    </p:spTree>
    <p:extLst>
      <p:ext uri="{BB962C8B-B14F-4D97-AF65-F5344CB8AC3E}">
        <p14:creationId xmlns:p14="http://schemas.microsoft.com/office/powerpoint/2010/main" val="218402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following a behavior-based safety model. </a:t>
            </a:r>
          </a:p>
        </p:txBody>
      </p:sp>
      <p:sp>
        <p:nvSpPr>
          <p:cNvPr id="4" name="Slide Number Placeholder 3"/>
          <p:cNvSpPr>
            <a:spLocks noGrp="1"/>
          </p:cNvSpPr>
          <p:nvPr>
            <p:ph type="sldNum" sz="quarter" idx="5"/>
          </p:nvPr>
        </p:nvSpPr>
        <p:spPr/>
        <p:txBody>
          <a:bodyPr/>
          <a:lstStyle/>
          <a:p>
            <a:fld id="{A64258D1-7FF2-44F9-816A-765275306598}" type="slidenum">
              <a:rPr lang="en-US" smtClean="0"/>
              <a:t>22</a:t>
            </a:fld>
            <a:endParaRPr lang="en-US"/>
          </a:p>
        </p:txBody>
      </p:sp>
    </p:spTree>
    <p:extLst>
      <p:ext uri="{BB962C8B-B14F-4D97-AF65-F5344CB8AC3E}">
        <p14:creationId xmlns:p14="http://schemas.microsoft.com/office/powerpoint/2010/main" val="1690468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Harsh braking example: leaving distance with vehicle, cut-off, harsh braking to avoid crash</a:t>
            </a:r>
          </a:p>
          <a:p>
            <a:endParaRPr lang="en-US" dirty="0"/>
          </a:p>
          <a:p>
            <a:r>
              <a:rPr lang="en-US" dirty="0"/>
              <a:t>No one data point should be used to make decisions about driver performance</a:t>
            </a:r>
          </a:p>
        </p:txBody>
      </p:sp>
      <p:sp>
        <p:nvSpPr>
          <p:cNvPr id="4" name="Slide Number Placeholder 3"/>
          <p:cNvSpPr>
            <a:spLocks noGrp="1"/>
          </p:cNvSpPr>
          <p:nvPr>
            <p:ph type="sldNum" sz="quarter" idx="5"/>
          </p:nvPr>
        </p:nvSpPr>
        <p:spPr/>
        <p:txBody>
          <a:bodyPr/>
          <a:lstStyle/>
          <a:p>
            <a:fld id="{A64258D1-7FF2-44F9-816A-765275306598}" type="slidenum">
              <a:rPr lang="en-US" smtClean="0"/>
              <a:t>24</a:t>
            </a:fld>
            <a:endParaRPr lang="en-US"/>
          </a:p>
        </p:txBody>
      </p:sp>
    </p:spTree>
    <p:extLst>
      <p:ext uri="{BB962C8B-B14F-4D97-AF65-F5344CB8AC3E}">
        <p14:creationId xmlns:p14="http://schemas.microsoft.com/office/powerpoint/2010/main" val="2965283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Objective: minimize unnecessary trips, distances driven and the risks associated with necessary trips.</a:t>
            </a:r>
          </a:p>
          <a:p>
            <a:pPr marL="514350" indent="-514350">
              <a:buAutoNum type="arabicParenR"/>
            </a:pPr>
            <a:r>
              <a:rPr lang="en-US" dirty="0"/>
              <a:t>formal procedure/policy with location specific assessments of hazards and how to minimize hazards (road, weather, traffic, vehicle, driver)</a:t>
            </a:r>
          </a:p>
          <a:p>
            <a:pPr marL="514350" indent="-514350">
              <a:buAutoNum type="arabicParenR"/>
            </a:pPr>
            <a:r>
              <a:rPr lang="en-US" dirty="0"/>
              <a:t>Process to assess need for trips </a:t>
            </a:r>
          </a:p>
          <a:p>
            <a:pPr marL="514350" indent="-514350">
              <a:buAutoNum type="arabicParenR"/>
            </a:pPr>
            <a:r>
              <a:rPr lang="en-US" dirty="0"/>
              <a:t>procedure for managing trips (pre-trip, trip and post-trip procedures)</a:t>
            </a:r>
          </a:p>
          <a:p>
            <a:endParaRPr lang="en-US" dirty="0"/>
          </a:p>
        </p:txBody>
      </p:sp>
      <p:sp>
        <p:nvSpPr>
          <p:cNvPr id="4" name="Slide Number Placeholder 3"/>
          <p:cNvSpPr>
            <a:spLocks noGrp="1"/>
          </p:cNvSpPr>
          <p:nvPr>
            <p:ph type="sldNum" sz="quarter" idx="5"/>
          </p:nvPr>
        </p:nvSpPr>
        <p:spPr/>
        <p:txBody>
          <a:bodyPr/>
          <a:lstStyle/>
          <a:p>
            <a:fld id="{A64258D1-7FF2-44F9-816A-765275306598}" type="slidenum">
              <a:rPr lang="en-US" smtClean="0"/>
              <a:t>26</a:t>
            </a:fld>
            <a:endParaRPr lang="en-US"/>
          </a:p>
        </p:txBody>
      </p:sp>
    </p:spTree>
    <p:extLst>
      <p:ext uri="{BB962C8B-B14F-4D97-AF65-F5344CB8AC3E}">
        <p14:creationId xmlns:p14="http://schemas.microsoft.com/office/powerpoint/2010/main" val="183951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At 6:30am, in the </a:t>
            </a:r>
            <a:r>
              <a:rPr lang="en-US" sz="1200" dirty="0" err="1">
                <a:solidFill>
                  <a:srgbClr val="FFFFFF"/>
                </a:solidFill>
              </a:rPr>
              <a:t>Eagleford</a:t>
            </a:r>
            <a:r>
              <a:rPr lang="en-US" sz="1200" dirty="0">
                <a:solidFill>
                  <a:srgbClr val="FFFFFF"/>
                </a:solidFill>
              </a:rPr>
              <a:t> Shale,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rgbClr val="FFFFFF"/>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“Five men died while commuting to work when their van (vehicle #3) slammed into a crude oil tanker truck and burst into flames on the highway. 4 vehicles were involved in this accident. Pickup truck (vehicle #1) was making a left turn when the tanker truck (Vehicle #2) took evasive action to miss Vehicle #1, lost control and turned over. The tanker remained with its lights off in the dark unlit road. When Vehicle #3 saw it, it was too late and slammed into Vehicle #2, engulfed into flames resulting in the death of 5 of its passengers. The vehicle behind vehicle #3, #4 in this accident, also slammed into the pile up and it too engulfed into flames. The driver of vehicle #4 suffered burns on over 85% of his body.” </a:t>
            </a:r>
          </a:p>
          <a:p>
            <a:endParaRPr lang="en-US" dirty="0"/>
          </a:p>
        </p:txBody>
      </p:sp>
      <p:sp>
        <p:nvSpPr>
          <p:cNvPr id="4" name="Slide Number Placeholder 3"/>
          <p:cNvSpPr>
            <a:spLocks noGrp="1"/>
          </p:cNvSpPr>
          <p:nvPr>
            <p:ph type="sldNum" sz="quarter" idx="10"/>
          </p:nvPr>
        </p:nvSpPr>
        <p:spPr/>
        <p:txBody>
          <a:bodyPr/>
          <a:lstStyle/>
          <a:p>
            <a:fld id="{B7336214-961D-0A43-A4DE-7AC512EDE7DE}" type="slidenum">
              <a:rPr lang="en-US" smtClean="0"/>
              <a:t>2</a:t>
            </a:fld>
            <a:endParaRPr lang="en-US"/>
          </a:p>
        </p:txBody>
      </p:sp>
    </p:spTree>
    <p:extLst>
      <p:ext uri="{BB962C8B-B14F-4D97-AF65-F5344CB8AC3E}">
        <p14:creationId xmlns:p14="http://schemas.microsoft.com/office/powerpoint/2010/main" val="2718291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NSC has now folded their original “Cell Phone Policy Kit” into a larger tool</a:t>
            </a:r>
            <a:r>
              <a:rPr lang="en-US" baseline="0" dirty="0"/>
              <a:t> called the Safe Driving Toolkit. You may want to provide this link: https://www.nsc.org/road-safety/tools-resources/safe-driving-kit. It’s free, although you do have to identify yourself.</a:t>
            </a:r>
          </a:p>
          <a:p>
            <a:endParaRPr lang="en-US" baseline="0" dirty="0"/>
          </a:p>
          <a:p>
            <a:r>
              <a:rPr lang="en-US" baseline="0" dirty="0"/>
              <a:t>If you can also provide a link to anything from IOGP, that would be helpful.</a:t>
            </a:r>
          </a:p>
          <a:p>
            <a:endParaRPr lang="en-US" dirty="0"/>
          </a:p>
        </p:txBody>
      </p:sp>
      <p:sp>
        <p:nvSpPr>
          <p:cNvPr id="4" name="Slide Number Placeholder 3"/>
          <p:cNvSpPr>
            <a:spLocks noGrp="1"/>
          </p:cNvSpPr>
          <p:nvPr>
            <p:ph type="sldNum" sz="quarter" idx="10"/>
          </p:nvPr>
        </p:nvSpPr>
        <p:spPr/>
        <p:txBody>
          <a:bodyPr/>
          <a:lstStyle/>
          <a:p>
            <a:pPr>
              <a:defRPr/>
            </a:pPr>
            <a:fld id="{5E51325A-4AD8-4741-A73D-A6698AEB5F2D}" type="slidenum">
              <a:rPr lang="en-US" smtClean="0"/>
              <a:pPr>
                <a:defRPr/>
              </a:pPr>
              <a:t>27</a:t>
            </a:fld>
            <a:endParaRPr lang="en-US"/>
          </a:p>
        </p:txBody>
      </p:sp>
    </p:spTree>
    <p:extLst>
      <p:ext uri="{BB962C8B-B14F-4D97-AF65-F5344CB8AC3E}">
        <p14:creationId xmlns:p14="http://schemas.microsoft.com/office/powerpoint/2010/main" val="276594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258D1-7FF2-44F9-816A-765275306598}" type="slidenum">
              <a:rPr lang="en-US" smtClean="0"/>
              <a:t>29</a:t>
            </a:fld>
            <a:endParaRPr lang="en-US"/>
          </a:p>
        </p:txBody>
      </p:sp>
    </p:spTree>
    <p:extLst>
      <p:ext uri="{BB962C8B-B14F-4D97-AF65-F5344CB8AC3E}">
        <p14:creationId xmlns:p14="http://schemas.microsoft.com/office/powerpoint/2010/main" val="188103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258D1-7FF2-44F9-816A-765275306598}" type="slidenum">
              <a:rPr lang="en-US" smtClean="0"/>
              <a:t>30</a:t>
            </a:fld>
            <a:endParaRPr lang="en-US"/>
          </a:p>
        </p:txBody>
      </p:sp>
    </p:spTree>
    <p:extLst>
      <p:ext uri="{BB962C8B-B14F-4D97-AF65-F5344CB8AC3E}">
        <p14:creationId xmlns:p14="http://schemas.microsoft.com/office/powerpoint/2010/main" val="1555674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258D1-7FF2-44F9-816A-765275306598}" type="slidenum">
              <a:rPr lang="en-US" smtClean="0"/>
              <a:t>32</a:t>
            </a:fld>
            <a:endParaRPr lang="en-US"/>
          </a:p>
        </p:txBody>
      </p:sp>
    </p:spTree>
    <p:extLst>
      <p:ext uri="{BB962C8B-B14F-4D97-AF65-F5344CB8AC3E}">
        <p14:creationId xmlns:p14="http://schemas.microsoft.com/office/powerpoint/2010/main" val="372873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Factors as identified</a:t>
            </a:r>
            <a:r>
              <a:rPr lang="en-US" baseline="0" dirty="0"/>
              <a:t> in the investigation. Several opportunities for </a:t>
            </a:r>
            <a:endParaRPr lang="en-US" dirty="0"/>
          </a:p>
        </p:txBody>
      </p:sp>
      <p:sp>
        <p:nvSpPr>
          <p:cNvPr id="4" name="Slide Number Placeholder 3"/>
          <p:cNvSpPr>
            <a:spLocks noGrp="1"/>
          </p:cNvSpPr>
          <p:nvPr>
            <p:ph type="sldNum" sz="quarter" idx="10"/>
          </p:nvPr>
        </p:nvSpPr>
        <p:spPr/>
        <p:txBody>
          <a:bodyPr/>
          <a:lstStyle/>
          <a:p>
            <a:fld id="{B7336214-961D-0A43-A4DE-7AC512EDE7DE}" type="slidenum">
              <a:rPr lang="en-US" smtClean="0"/>
              <a:t>3</a:t>
            </a:fld>
            <a:endParaRPr lang="en-US"/>
          </a:p>
        </p:txBody>
      </p:sp>
    </p:spTree>
    <p:extLst>
      <p:ext uri="{BB962C8B-B14F-4D97-AF65-F5344CB8AC3E}">
        <p14:creationId xmlns:p14="http://schemas.microsoft.com/office/powerpoint/2010/main" val="254255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416">
              <a:defRPr/>
            </a:pPr>
            <a:endParaRPr lang="en-US" baseline="0"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DFBE63-B113-4D5C-804E-54C3FE0966B5}" type="slidenum">
              <a:rPr lang="en-US" smtClean="0"/>
              <a:t>4</a:t>
            </a:fld>
            <a:endParaRPr lang="en-US"/>
          </a:p>
        </p:txBody>
      </p:sp>
    </p:spTree>
    <p:extLst>
      <p:ext uri="{BB962C8B-B14F-4D97-AF65-F5344CB8AC3E}">
        <p14:creationId xmlns:p14="http://schemas.microsoft.com/office/powerpoint/2010/main" val="167093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pPr marL="174708" indent="-174708">
              <a:buFont typeface="Arial" panose="020B0604020202020204" pitchFamily="34" charset="0"/>
              <a:buChar char="•"/>
            </a:pPr>
            <a:r>
              <a:rPr lang="en-US" baseline="0" dirty="0"/>
              <a:t>Large proportion of workers had less than one year of experience with their current employer</a:t>
            </a:r>
          </a:p>
          <a:p>
            <a:pPr marL="174708" indent="-174708">
              <a:buFont typeface="Arial" panose="020B0604020202020204" pitchFamily="34" charset="0"/>
              <a:buChar char="•"/>
            </a:pPr>
            <a:endParaRPr lang="en-US" baseline="0" dirty="0"/>
          </a:p>
          <a:p>
            <a:r>
              <a:rPr lang="en-US" baseline="0" dirty="0"/>
              <a:t>Demographics:</a:t>
            </a:r>
          </a:p>
          <a:p>
            <a:pPr marL="174708" indent="-174708">
              <a:buFont typeface="Arial" panose="020B0604020202020204" pitchFamily="34" charset="0"/>
              <a:buChar char="•"/>
            </a:pPr>
            <a:r>
              <a:rPr lang="en-US" baseline="0" dirty="0"/>
              <a:t>All but 10 fatalities were to males (99%)</a:t>
            </a:r>
          </a:p>
          <a:p>
            <a:pPr marL="174708" indent="-174708">
              <a:buFont typeface="Arial" panose="020B0604020202020204" pitchFamily="34" charset="0"/>
              <a:buChar char="•"/>
            </a:pPr>
            <a:r>
              <a:rPr lang="en-US" baseline="0" dirty="0"/>
              <a:t>Largest # of deaths were to workers aged 25-34 (28%)</a:t>
            </a:r>
          </a:p>
          <a:p>
            <a:pPr marL="174708" indent="-174708">
              <a:buFont typeface="Arial" panose="020B0604020202020204" pitchFamily="34" charset="0"/>
              <a:buChar char="•"/>
            </a:pPr>
            <a:r>
              <a:rPr lang="en-US" baseline="0" dirty="0"/>
              <a:t>Most workers were non-Hispanic Whites (71%)</a:t>
            </a:r>
          </a:p>
          <a:p>
            <a:endParaRPr lang="en-US" baseline="0" dirty="0"/>
          </a:p>
          <a:p>
            <a:r>
              <a:rPr lang="en-US" baseline="0" dirty="0"/>
              <a:t>Company type:</a:t>
            </a:r>
          </a:p>
          <a:p>
            <a:pPr marL="174708" indent="-174708">
              <a:buFont typeface="Arial" panose="020B0604020202020204" pitchFamily="34" charset="0"/>
              <a:buChar char="•"/>
            </a:pPr>
            <a:r>
              <a:rPr lang="en-US" baseline="0" dirty="0"/>
              <a:t>The greatest number of deaths occurred to workers employed by well servicing companies (615, 52%), followed by drilling contractors (378, 32%), and operators (196, 16%).</a:t>
            </a:r>
          </a:p>
          <a:p>
            <a:endParaRPr lang="en-US" baseline="0" dirty="0"/>
          </a:p>
          <a:p>
            <a:r>
              <a:rPr lang="en-US" baseline="0" dirty="0"/>
              <a:t>Trends:</a:t>
            </a:r>
          </a:p>
          <a:p>
            <a:pPr marL="174708" indent="-174708">
              <a:buFont typeface="Arial" panose="020B0604020202020204" pitchFamily="34" charset="0"/>
              <a:buChar char="•"/>
            </a:pPr>
            <a:r>
              <a:rPr lang="en-US" baseline="0" dirty="0"/>
              <a:t>Number of deaths increased 28% during this time period</a:t>
            </a:r>
          </a:p>
          <a:p>
            <a:pPr marL="174708" indent="-174708">
              <a:buFont typeface="Arial" panose="020B0604020202020204" pitchFamily="34" charset="0"/>
              <a:buChar char="•"/>
            </a:pPr>
            <a:r>
              <a:rPr lang="en-US" baseline="0" dirty="0"/>
              <a:t>Rate of fatal injuries decreased by 36% overall, but that rate (25/100,00) remains approximately 7 times higher than all US rate</a:t>
            </a:r>
            <a:endParaRPr lang="en-US" dirty="0"/>
          </a:p>
        </p:txBody>
      </p:sp>
      <p:sp>
        <p:nvSpPr>
          <p:cNvPr id="4" name="Slide Number Placeholder 3"/>
          <p:cNvSpPr>
            <a:spLocks noGrp="1"/>
          </p:cNvSpPr>
          <p:nvPr>
            <p:ph type="sldNum" sz="quarter" idx="10"/>
          </p:nvPr>
        </p:nvSpPr>
        <p:spPr/>
        <p:txBody>
          <a:bodyPr/>
          <a:lstStyle/>
          <a:p>
            <a:fld id="{CDB7A26C-5B04-49BA-836A-88E3E7C3D3AB}" type="slidenum">
              <a:rPr lang="en-US" smtClean="0"/>
              <a:pPr/>
              <a:t>5</a:t>
            </a:fld>
            <a:endParaRPr lang="en-US" dirty="0"/>
          </a:p>
        </p:txBody>
      </p:sp>
    </p:spTree>
    <p:extLst>
      <p:ext uri="{BB962C8B-B14F-4D97-AF65-F5344CB8AC3E}">
        <p14:creationId xmlns:p14="http://schemas.microsoft.com/office/powerpoint/2010/main" val="242708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Occurs</a:t>
            </a:r>
            <a:r>
              <a:rPr lang="en-US" baseline="0" dirty="0"/>
              <a:t> in the first hour, then begins to occur at a greater rate at the 10</a:t>
            </a:r>
            <a:r>
              <a:rPr lang="en-US" baseline="30000" dirty="0"/>
              <a:t>th</a:t>
            </a:r>
            <a:r>
              <a:rPr lang="en-US" baseline="0" dirty="0"/>
              <a:t> plus hour. </a:t>
            </a:r>
            <a:endParaRPr lang="en-US" dirty="0"/>
          </a:p>
        </p:txBody>
      </p:sp>
      <p:sp>
        <p:nvSpPr>
          <p:cNvPr id="4" name="Slide Number Placeholder 3"/>
          <p:cNvSpPr>
            <a:spLocks noGrp="1"/>
          </p:cNvSpPr>
          <p:nvPr>
            <p:ph type="sldNum" sz="quarter" idx="10"/>
          </p:nvPr>
        </p:nvSpPr>
        <p:spPr/>
        <p:txBody>
          <a:bodyPr/>
          <a:lstStyle/>
          <a:p>
            <a:fld id="{B4AE612C-2E92-401A-8BF4-AA6B53DC710F}" type="slidenum">
              <a:rPr lang="en-US" smtClean="0"/>
              <a:t>10</a:t>
            </a:fld>
            <a:endParaRPr lang="en-US"/>
          </a:p>
        </p:txBody>
      </p:sp>
    </p:spTree>
    <p:extLst>
      <p:ext uri="{BB962C8B-B14F-4D97-AF65-F5344CB8AC3E}">
        <p14:creationId xmlns:p14="http://schemas.microsoft.com/office/powerpoint/2010/main" val="305966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Nationally,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 2016, 9% of all traffic fatalities involved driver distraction (claimed at least 3,450 lives);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1</a:t>
            </a:r>
            <a:r>
              <a:rPr lang="en-US" dirty="0"/>
              <a:t>4% of distracted driving fatalities involved a phone (486 deaths);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t>
            </a:r>
            <a:r>
              <a:rPr lang="en-US" sz="1200" baseline="0" dirty="0"/>
              <a:t>ell phone use is highest among 16-24 year </a:t>
            </a:r>
            <a:r>
              <a:rPr lang="en-US" sz="1200" baseline="0" dirty="0" err="1"/>
              <a:t>olds</a:t>
            </a:r>
            <a:r>
              <a:rPr lang="en-US" sz="1200" baseline="0" dirty="0"/>
              <a:t>.</a:t>
            </a:r>
          </a:p>
          <a:p>
            <a:endParaRPr lang="en-US" sz="1200" baseline="0" dirty="0"/>
          </a:p>
          <a:p>
            <a:r>
              <a:rPr lang="en-US" sz="1200" baseline="0" dirty="0"/>
              <a:t>2011-2014:</a:t>
            </a:r>
          </a:p>
          <a:p>
            <a:r>
              <a:rPr lang="en-US" sz="1200" baseline="0" dirty="0"/>
              <a:t>In OGE, we estimate that fatigue and distraction combined are involved in 1 in 5 fatal crashes</a:t>
            </a:r>
          </a:p>
          <a:p>
            <a:endParaRPr lang="en-US" sz="1200" baseline="0" dirty="0"/>
          </a:p>
          <a:p>
            <a:endParaRPr lang="en-US" sz="1200" baseline="0" dirty="0"/>
          </a:p>
          <a:p>
            <a:endParaRPr lang="en-US" sz="1200" baseline="0" dirty="0"/>
          </a:p>
          <a:p>
            <a:endParaRPr lang="en-US" sz="1200" baseline="0" dirty="0"/>
          </a:p>
          <a:p>
            <a:r>
              <a:rPr lang="en-US" sz="1200" baseline="0" dirty="0"/>
              <a:t>Notes:</a:t>
            </a:r>
          </a:p>
          <a:p>
            <a:pPr marL="171450" indent="-171450">
              <a:buFont typeface="Arial" panose="020B0604020202020204" pitchFamily="34" charset="0"/>
              <a:buChar char="•"/>
            </a:pPr>
            <a:r>
              <a:rPr lang="en-US" sz="1200" baseline="0" dirty="0"/>
              <a:t>Distracted drivers who injures others can be prosecuted, and if their call was work related, then employers are vulnerable to being sued as well. </a:t>
            </a:r>
            <a:endParaRPr lang="en-US" sz="1200" dirty="0"/>
          </a:p>
          <a:p>
            <a:endParaRPr lang="en-US" dirty="0"/>
          </a:p>
        </p:txBody>
      </p:sp>
      <p:sp>
        <p:nvSpPr>
          <p:cNvPr id="4" name="Slide Number Placeholder 3"/>
          <p:cNvSpPr>
            <a:spLocks noGrp="1"/>
          </p:cNvSpPr>
          <p:nvPr>
            <p:ph type="sldNum" sz="quarter" idx="5"/>
          </p:nvPr>
        </p:nvSpPr>
        <p:spPr/>
        <p:txBody>
          <a:bodyPr/>
          <a:lstStyle/>
          <a:p>
            <a:fld id="{A64258D1-7FF2-44F9-816A-765275306598}" type="slidenum">
              <a:rPr lang="en-US" smtClean="0"/>
              <a:t>11</a:t>
            </a:fld>
            <a:endParaRPr lang="en-US"/>
          </a:p>
        </p:txBody>
      </p:sp>
    </p:spTree>
    <p:extLst>
      <p:ext uri="{BB962C8B-B14F-4D97-AF65-F5344CB8AC3E}">
        <p14:creationId xmlns:p14="http://schemas.microsoft.com/office/powerpoint/2010/main" val="359755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4258D1-7FF2-44F9-816A-765275306598}" type="slidenum">
              <a:rPr lang="en-US" smtClean="0"/>
              <a:t>12</a:t>
            </a:fld>
            <a:endParaRPr lang="en-US"/>
          </a:p>
        </p:txBody>
      </p:sp>
    </p:spTree>
    <p:extLst>
      <p:ext uri="{BB962C8B-B14F-4D97-AF65-F5344CB8AC3E}">
        <p14:creationId xmlns:p14="http://schemas.microsoft.com/office/powerpoint/2010/main" val="428934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Driving Safety is one of IOGP’s 9 Life Saving Rules</a:t>
            </a:r>
          </a:p>
          <a:p>
            <a:pPr marL="171450" indent="-171450">
              <a:buFont typeface="Arial" panose="020B0604020202020204" pitchFamily="34" charset="0"/>
              <a:buChar char="•"/>
            </a:pPr>
            <a:r>
              <a:rPr lang="en-US" dirty="0"/>
              <a:t>IOGP also has a “Land Transportation Safety” Recommended Practice that includes information about IVMS and JM</a:t>
            </a:r>
          </a:p>
        </p:txBody>
      </p:sp>
      <p:sp>
        <p:nvSpPr>
          <p:cNvPr id="4" name="Slide Number Placeholder 3"/>
          <p:cNvSpPr>
            <a:spLocks noGrp="1"/>
          </p:cNvSpPr>
          <p:nvPr>
            <p:ph type="sldNum" sz="quarter" idx="10"/>
          </p:nvPr>
        </p:nvSpPr>
        <p:spPr/>
        <p:txBody>
          <a:bodyPr/>
          <a:lstStyle/>
          <a:p>
            <a:fld id="{B7336214-961D-0A43-A4DE-7AC512EDE7DE}" type="slidenum">
              <a:rPr lang="en-US" smtClean="0"/>
              <a:t>13</a:t>
            </a:fld>
            <a:endParaRPr lang="en-US"/>
          </a:p>
        </p:txBody>
      </p:sp>
    </p:spTree>
    <p:extLst>
      <p:ext uri="{BB962C8B-B14F-4D97-AF65-F5344CB8AC3E}">
        <p14:creationId xmlns:p14="http://schemas.microsoft.com/office/powerpoint/2010/main" val="359594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2AA71A-C042-40EC-9169-E4E93E597B05}"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348353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D2969-CB29-4A18-A0AE-CA64A0EA3A7D}"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198025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A1462-ED34-42AE-A9B3-52208A09DD99}"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3237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8363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F4D9F-E01C-4B88-9781-4B2ED8AF3E34}"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189639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A04AA4-882B-4680-AA1D-874B72BCDFD0}"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288185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39AEF-74C3-485B-85FD-FF261B488ADE}" type="datetime1">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239230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064CDE-79C3-4D5B-A0FC-7730169C3F67}" type="datetime1">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304782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52D04-E8B5-4602-B593-EC7C33FF7170}" type="datetime1">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136538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DCABF-8298-4F42-8E21-70510ECD4167}" type="datetime1">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284955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7168A4-1085-41E5-AE5E-B41F8A8A104F}" type="datetime1">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227653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DB0BD2-9DA9-4FB9-AC71-DDB4229477DD}" type="datetime1">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CA0CF-9C21-41E4-AD6E-DFDB55A74909}" type="slidenum">
              <a:rPr lang="en-US" smtClean="0"/>
              <a:t>‹#›</a:t>
            </a:fld>
            <a:endParaRPr lang="en-US"/>
          </a:p>
        </p:txBody>
      </p:sp>
    </p:spTree>
    <p:extLst>
      <p:ext uri="{BB962C8B-B14F-4D97-AF65-F5344CB8AC3E}">
        <p14:creationId xmlns:p14="http://schemas.microsoft.com/office/powerpoint/2010/main" val="94648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434ED-66CB-4C5D-8017-FEE10859852C}" type="datetime1">
              <a:rPr lang="en-US" smtClean="0"/>
              <a:t>4/22/2020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CA0CF-9C21-41E4-AD6E-DFDB55A74909}" type="slidenum">
              <a:rPr lang="en-US" smtClean="0"/>
              <a:t>‹#›</a:t>
            </a:fld>
            <a:endParaRPr lang="en-US"/>
          </a:p>
        </p:txBody>
      </p:sp>
    </p:spTree>
    <p:extLst>
      <p:ext uri="{BB962C8B-B14F-4D97-AF65-F5344CB8AC3E}">
        <p14:creationId xmlns:p14="http://schemas.microsoft.com/office/powerpoint/2010/main" val="132836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energysafetycanada.com/_Resources/Guidelines-Reports/JOURNEY-MANAGEMENT-A-PROGRAM-DEVELOPMENT-GUID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driving.com/distracted-drivin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hyperlink" Target="https://driventowellness.org/" TargetMode="External"/><Relationship Id="rId4" Type="http://schemas.openxmlformats.org/officeDocument/2006/relationships/hyperlink" Target="https://www.iogp.org/oil-and-gas-safety/land-transport-safet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ogp.org/buckleup/" TargetMode="External"/><Relationship Id="rId2" Type="http://schemas.openxmlformats.org/officeDocument/2006/relationships/hyperlink" Target="https://2seconds2click.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coronavirus/2019-ncov/community/organizations/businesses-employer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www.cdc.gov/niosh/docs/2018-125/default.html" TargetMode="External"/><Relationship Id="rId4" Type="http://schemas.openxmlformats.org/officeDocument/2006/relationships/hyperlink" Target="https://www.cdc.gov/niosh/docs/2018-126/default.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x3OgZjVd0JQ&amp;feature=youtu.be"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mailto:sgp2@cdc.gov"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6502" b="21111"/>
          <a:stretch/>
        </p:blipFill>
        <p:spPr>
          <a:xfrm flipH="1">
            <a:off x="2" y="0"/>
            <a:ext cx="12191998" cy="6858001"/>
          </a:xfrm>
          <a:prstGeom prst="rect">
            <a:avLst/>
          </a:prstGeom>
        </p:spPr>
      </p:pic>
      <p:sp>
        <p:nvSpPr>
          <p:cNvPr id="5" name="Subtitle 2"/>
          <p:cNvSpPr txBox="1">
            <a:spLocks/>
          </p:cNvSpPr>
          <p:nvPr/>
        </p:nvSpPr>
        <p:spPr>
          <a:xfrm>
            <a:off x="5420884" y="3946638"/>
            <a:ext cx="6655030" cy="11040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endParaRPr lang="en-US" sz="1800" dirty="0"/>
          </a:p>
          <a:p>
            <a:pPr algn="l"/>
            <a:r>
              <a:rPr lang="en-US" sz="1800" b="1" dirty="0"/>
              <a:t>Permian Basin Road Safety Coalition</a:t>
            </a:r>
          </a:p>
          <a:p>
            <a:pPr algn="l"/>
            <a:r>
              <a:rPr lang="en-US" sz="1600" dirty="0"/>
              <a:t>April 2020</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38" y="5861214"/>
            <a:ext cx="2103124" cy="783338"/>
          </a:xfrm>
          <a:prstGeom prst="rect">
            <a:avLst/>
          </a:prstGeom>
        </p:spPr>
      </p:pic>
      <p:sp>
        <p:nvSpPr>
          <p:cNvPr id="8" name="Title 1"/>
          <p:cNvSpPr>
            <a:spLocks noGrp="1"/>
          </p:cNvSpPr>
          <p:nvPr>
            <p:ph type="ctrTitle" hasCustomPrompt="1"/>
          </p:nvPr>
        </p:nvSpPr>
        <p:spPr>
          <a:xfrm>
            <a:off x="3238960" y="381311"/>
            <a:ext cx="8445070" cy="1312282"/>
          </a:xfrm>
          <a:prstGeom prst="rect">
            <a:avLst/>
          </a:prstGeom>
        </p:spPr>
        <p:txBody>
          <a:bodyPr anchor="b">
            <a:noAutofit/>
          </a:bodyPr>
          <a:lstStyle>
            <a:lvl1pPr algn="l">
              <a:defRPr sz="4800" b="1" baseline="0">
                <a:solidFill>
                  <a:schemeClr val="tx1">
                    <a:lumMod val="85000"/>
                    <a:lumOff val="15000"/>
                  </a:schemeClr>
                </a:solidFill>
              </a:defRPr>
            </a:lvl1pPr>
          </a:lstStyle>
          <a:p>
            <a:pPr>
              <a:lnSpc>
                <a:spcPct val="100000"/>
              </a:lnSpc>
            </a:pPr>
            <a:r>
              <a:rPr lang="en-US" sz="4000" dirty="0">
                <a:solidFill>
                  <a:schemeClr val="accent2"/>
                </a:solidFill>
                <a:latin typeface="Ebrima" panose="02000000000000000000" pitchFamily="2" charset="0"/>
                <a:ea typeface="Ebrima" panose="02000000000000000000" pitchFamily="2" charset="0"/>
                <a:cs typeface="Ebrima" panose="02000000000000000000" pitchFamily="2" charset="0"/>
              </a:rPr>
              <a:t>Driving in the Oilfield: a Review of Driving Risk and Safety Practices</a:t>
            </a:r>
          </a:p>
        </p:txBody>
      </p:sp>
      <p:sp>
        <p:nvSpPr>
          <p:cNvPr id="9" name="Subtitle 2"/>
          <p:cNvSpPr txBox="1">
            <a:spLocks/>
          </p:cNvSpPr>
          <p:nvPr/>
        </p:nvSpPr>
        <p:spPr>
          <a:xfrm>
            <a:off x="5420884" y="2406769"/>
            <a:ext cx="6385933" cy="19013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800" b="1"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Kyla Retzer, MPH</a:t>
            </a:r>
          </a:p>
          <a:p>
            <a:pPr>
              <a:lnSpc>
                <a:spcPct val="100000"/>
              </a:lnSpc>
              <a:spcBef>
                <a:spcPts val="0"/>
              </a:spcBef>
            </a:pPr>
            <a:r>
              <a:rPr lang="en-US" sz="16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Coordinator, Center for Motor Vehicle Safety</a:t>
            </a:r>
          </a:p>
          <a:p>
            <a:pPr>
              <a:lnSpc>
                <a:spcPct val="100000"/>
              </a:lnSpc>
              <a:spcBef>
                <a:spcPts val="0"/>
              </a:spcBef>
            </a:pPr>
            <a:r>
              <a:rPr lang="en-US" sz="16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Research Epidemiologist</a:t>
            </a:r>
          </a:p>
          <a:p>
            <a:pPr>
              <a:lnSpc>
                <a:spcPct val="100000"/>
              </a:lnSpc>
              <a:spcBef>
                <a:spcPts val="0"/>
              </a:spcBef>
            </a:pPr>
            <a:endParaRPr lang="en-US" sz="16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endParaRPr>
          </a:p>
          <a:p>
            <a:pPr>
              <a:lnSpc>
                <a:spcPct val="100000"/>
              </a:lnSpc>
              <a:spcBef>
                <a:spcPts val="0"/>
              </a:spcBef>
            </a:pPr>
            <a:r>
              <a:rPr lang="en-US" sz="16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National Institute for Occupational Safety and Health</a:t>
            </a:r>
          </a:p>
          <a:p>
            <a:pPr>
              <a:lnSpc>
                <a:spcPct val="100000"/>
              </a:lnSpc>
              <a:spcBef>
                <a:spcPts val="0"/>
              </a:spcBef>
              <a:spcAft>
                <a:spcPts val="1200"/>
              </a:spcAft>
            </a:pPr>
            <a:r>
              <a:rPr lang="en-US" sz="16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Centers for Disease Control and Prevention</a:t>
            </a:r>
          </a:p>
          <a:p>
            <a:r>
              <a:rPr lang="en-US" sz="16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 </a:t>
            </a:r>
          </a:p>
        </p:txBody>
      </p:sp>
    </p:spTree>
    <p:extLst>
      <p:ext uri="{BB962C8B-B14F-4D97-AF65-F5344CB8AC3E}">
        <p14:creationId xmlns:p14="http://schemas.microsoft.com/office/powerpoint/2010/main" val="1522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2919137856"/>
              </p:ext>
            </p:extLst>
          </p:nvPr>
        </p:nvGraphicFramePr>
        <p:xfrm>
          <a:off x="957943" y="948611"/>
          <a:ext cx="9100457" cy="520026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1110343" y="152401"/>
            <a:ext cx="8948057" cy="1066799"/>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latin typeface="+mn-lt"/>
              </a:rPr>
              <a:t>Rate of SEVERE speeding units by hourly interval</a:t>
            </a:r>
          </a:p>
        </p:txBody>
      </p:sp>
      <p:sp>
        <p:nvSpPr>
          <p:cNvPr id="4" name="Rectangle 3">
            <a:extLst>
              <a:ext uri="{FF2B5EF4-FFF2-40B4-BE49-F238E27FC236}">
                <a16:creationId xmlns:a16="http://schemas.microsoft.com/office/drawing/2014/main" id="{BC740826-ED59-4377-BDA1-00491155998F}"/>
              </a:ext>
            </a:extLst>
          </p:cNvPr>
          <p:cNvSpPr/>
          <p:nvPr/>
        </p:nvSpPr>
        <p:spPr>
          <a:xfrm>
            <a:off x="1354484" y="6433171"/>
            <a:ext cx="8382000" cy="246221"/>
          </a:xfrm>
          <a:prstGeom prst="rect">
            <a:avLst/>
          </a:prstGeom>
        </p:spPr>
        <p:txBody>
          <a:bodyPr wrap="square">
            <a:spAutoFit/>
          </a:bodyPr>
          <a:lstStyle/>
          <a:p>
            <a:r>
              <a:rPr lang="en-US" sz="1000" u="sng" dirty="0">
                <a:solidFill>
                  <a:srgbClr val="49505A"/>
                </a:solidFill>
              </a:rPr>
              <a:t>Source</a:t>
            </a:r>
            <a:r>
              <a:rPr lang="en-US" sz="1000" dirty="0">
                <a:solidFill>
                  <a:srgbClr val="49505A"/>
                </a:solidFill>
              </a:rPr>
              <a:t>: Retzer, Kushnir 2018</a:t>
            </a:r>
          </a:p>
        </p:txBody>
      </p:sp>
    </p:spTree>
    <p:extLst>
      <p:ext uri="{BB962C8B-B14F-4D97-AF65-F5344CB8AC3E}">
        <p14:creationId xmlns:p14="http://schemas.microsoft.com/office/powerpoint/2010/main" val="171338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2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20">
            <a:extLst>
              <a:ext uri="{FF2B5EF4-FFF2-40B4-BE49-F238E27FC236}">
                <a16:creationId xmlns:a16="http://schemas.microsoft.com/office/drawing/2014/main" id="{7488E31F-599D-4E47-9CDD-4D8BC84AD8B4}"/>
              </a:ext>
            </a:extLst>
          </p:cNvPr>
          <p:cNvSpPr>
            <a:spLocks noGrp="1"/>
          </p:cNvSpPr>
          <p:nvPr>
            <p:ph type="title"/>
          </p:nvPr>
        </p:nvSpPr>
        <p:spPr>
          <a:xfrm>
            <a:off x="863029" y="1012004"/>
            <a:ext cx="3416158" cy="4795408"/>
          </a:xfrm>
        </p:spPr>
        <p:txBody>
          <a:bodyPr>
            <a:normAutofit/>
          </a:bodyPr>
          <a:lstStyle/>
          <a:p>
            <a:r>
              <a:rPr lang="en-US" sz="4000" dirty="0">
                <a:solidFill>
                  <a:srgbClr val="FFFFFF"/>
                </a:solidFill>
                <a:latin typeface="+mn-lt"/>
              </a:rPr>
              <a:t>Risk factors for oil and gas motor vehicle fatalities</a:t>
            </a:r>
          </a:p>
        </p:txBody>
      </p:sp>
      <p:graphicFrame>
        <p:nvGraphicFramePr>
          <p:cNvPr id="24" name="Content Placeholder 21">
            <a:extLst>
              <a:ext uri="{FF2B5EF4-FFF2-40B4-BE49-F238E27FC236}">
                <a16:creationId xmlns:a16="http://schemas.microsoft.com/office/drawing/2014/main" id="{8A728687-FCDC-4B2C-9B19-04C3D02F28E2}"/>
              </a:ext>
            </a:extLst>
          </p:cNvPr>
          <p:cNvGraphicFramePr>
            <a:graphicFrameLocks noGrp="1"/>
          </p:cNvGraphicFramePr>
          <p:nvPr>
            <p:ph idx="1"/>
            <p:extLst>
              <p:ext uri="{D42A27DB-BD31-4B8C-83A1-F6EECF244321}">
                <p14:modId xmlns:p14="http://schemas.microsoft.com/office/powerpoint/2010/main" val="7412261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610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101E-94CB-430B-BBD3-83F7EBB6A8A4}"/>
              </a:ext>
            </a:extLst>
          </p:cNvPr>
          <p:cNvSpPr>
            <a:spLocks noGrp="1"/>
          </p:cNvSpPr>
          <p:nvPr>
            <p:ph type="title"/>
          </p:nvPr>
        </p:nvSpPr>
        <p:spPr>
          <a:xfrm>
            <a:off x="838200" y="365125"/>
            <a:ext cx="10515600" cy="1325563"/>
          </a:xfrm>
        </p:spPr>
        <p:txBody>
          <a:bodyPr>
            <a:normAutofit/>
          </a:bodyPr>
          <a:lstStyle/>
          <a:p>
            <a:r>
              <a:rPr lang="en-US" b="1" dirty="0">
                <a:latin typeface="+mn-lt"/>
              </a:rPr>
              <a:t>Best Practices for Reducing Road Risk</a:t>
            </a:r>
          </a:p>
        </p:txBody>
      </p:sp>
      <p:graphicFrame>
        <p:nvGraphicFramePr>
          <p:cNvPr id="14" name="Content Placeholder 4">
            <a:extLst>
              <a:ext uri="{FF2B5EF4-FFF2-40B4-BE49-F238E27FC236}">
                <a16:creationId xmlns:a16="http://schemas.microsoft.com/office/drawing/2014/main" id="{23783195-888A-4DE0-A2C5-00A7B4DD3A13}"/>
              </a:ext>
            </a:extLst>
          </p:cNvPr>
          <p:cNvGraphicFramePr>
            <a:graphicFrameLocks noGrp="1"/>
          </p:cNvGraphicFramePr>
          <p:nvPr>
            <p:ph idx="1"/>
            <p:extLst>
              <p:ext uri="{D42A27DB-BD31-4B8C-83A1-F6EECF244321}">
                <p14:modId xmlns:p14="http://schemas.microsoft.com/office/powerpoint/2010/main" val="16893570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50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F8547BB6-E935-47D0-A4B4-82F373BA37A9}"/>
              </a:ext>
            </a:extLst>
          </p:cNvPr>
          <p:cNvSpPr>
            <a:spLocks noGrp="1"/>
          </p:cNvSpPr>
          <p:nvPr>
            <p:ph type="title"/>
          </p:nvPr>
        </p:nvSpPr>
        <p:spPr>
          <a:xfrm>
            <a:off x="638881" y="1417281"/>
            <a:ext cx="2781287" cy="4363844"/>
          </a:xfrm>
        </p:spPr>
        <p:txBody>
          <a:bodyPr anchor="t">
            <a:normAutofit/>
          </a:bodyPr>
          <a:lstStyle/>
          <a:p>
            <a:pPr algn="ctr"/>
            <a:r>
              <a:rPr lang="en-US" dirty="0">
                <a:solidFill>
                  <a:srgbClr val="FFFFFF"/>
                </a:solidFill>
                <a:latin typeface="+mn-lt"/>
              </a:rPr>
              <a:t>Increase seatbelt use</a:t>
            </a:r>
          </a:p>
        </p:txBody>
      </p:sp>
      <p:sp>
        <p:nvSpPr>
          <p:cNvPr id="3" name="Content Placeholder 2">
            <a:extLst>
              <a:ext uri="{FF2B5EF4-FFF2-40B4-BE49-F238E27FC236}">
                <a16:creationId xmlns:a16="http://schemas.microsoft.com/office/drawing/2014/main" id="{BBADA32A-2BC1-4BA9-98D1-AF00110ABA9F}"/>
              </a:ext>
            </a:extLst>
          </p:cNvPr>
          <p:cNvSpPr>
            <a:spLocks noGrp="1"/>
          </p:cNvSpPr>
          <p:nvPr>
            <p:ph sz="half" idx="1"/>
          </p:nvPr>
        </p:nvSpPr>
        <p:spPr>
          <a:xfrm>
            <a:off x="4380855" y="1412489"/>
            <a:ext cx="3427283" cy="4363844"/>
          </a:xfrm>
        </p:spPr>
        <p:txBody>
          <a:bodyPr>
            <a:normAutofit/>
          </a:bodyPr>
          <a:lstStyle/>
          <a:p>
            <a:pPr marL="0" indent="0">
              <a:buNone/>
            </a:pPr>
            <a:r>
              <a:rPr lang="en-US" b="1" dirty="0"/>
              <a:t>Recommendations:</a:t>
            </a:r>
          </a:p>
          <a:p>
            <a:pPr marL="0" indent="0">
              <a:buNone/>
            </a:pPr>
            <a:endParaRPr lang="en-US" dirty="0"/>
          </a:p>
          <a:p>
            <a:r>
              <a:rPr lang="en-US" dirty="0"/>
              <a:t>Use IVMS</a:t>
            </a:r>
          </a:p>
          <a:p>
            <a:r>
              <a:rPr lang="en-US" dirty="0"/>
              <a:t>Conduct seatbelt observations</a:t>
            </a:r>
          </a:p>
          <a:p>
            <a:r>
              <a:rPr lang="en-US" dirty="0"/>
              <a:t>Conduct seatbelt checks when leaving a wellsite </a:t>
            </a:r>
          </a:p>
        </p:txBody>
      </p:sp>
      <p:cxnSp>
        <p:nvCxnSpPr>
          <p:cNvPr id="30" name="Straight Connector 24">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987CC28F-5286-4C1E-9172-68C64E0ACDF2}"/>
              </a:ext>
            </a:extLst>
          </p:cNvPr>
          <p:cNvSpPr txBox="1">
            <a:spLocks/>
          </p:cNvSpPr>
          <p:nvPr/>
        </p:nvSpPr>
        <p:spPr>
          <a:xfrm>
            <a:off x="8451605" y="1412488"/>
            <a:ext cx="3427283" cy="4363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Resources:</a:t>
            </a:r>
          </a:p>
          <a:p>
            <a:pPr marL="0" indent="0">
              <a:buFont typeface="Arial" panose="020B0604020202020204" pitchFamily="34" charset="0"/>
              <a:buNone/>
            </a:pPr>
            <a:endParaRPr lang="en-US" dirty="0"/>
          </a:p>
          <a:p>
            <a:r>
              <a:rPr lang="en-US" dirty="0"/>
              <a:t>NHTSA 2 Seconds 2 Click</a:t>
            </a:r>
          </a:p>
          <a:p>
            <a:r>
              <a:rPr lang="en-US" dirty="0"/>
              <a:t>IOGP “Buckle Up! Bust the Myth”</a:t>
            </a:r>
          </a:p>
        </p:txBody>
      </p:sp>
    </p:spTree>
    <p:extLst>
      <p:ext uri="{BB962C8B-B14F-4D97-AF65-F5344CB8AC3E}">
        <p14:creationId xmlns:p14="http://schemas.microsoft.com/office/powerpoint/2010/main" val="284905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769" y="491490"/>
            <a:ext cx="11726929" cy="762013"/>
          </a:xfrm>
          <a:prstGeom prst="rect">
            <a:avLst/>
          </a:prstGeom>
        </p:spPr>
        <p:txBody>
          <a:bodyPr>
            <a:noAutofit/>
          </a:bodyPr>
          <a:lstStyle/>
          <a:p>
            <a:pPr fontAlgn="base">
              <a:lnSpc>
                <a:spcPct val="100000"/>
              </a:lnSpc>
              <a:spcAft>
                <a:spcPct val="0"/>
              </a:spcAft>
            </a:pPr>
            <a:r>
              <a:rPr lang="en-US" b="1" dirty="0">
                <a:solidFill>
                  <a:schemeClr val="accent2"/>
                </a:solidFill>
                <a:latin typeface="+mn-lt"/>
                <a:ea typeface="ヒラギノ角ゴ Pro W3" charset="0"/>
                <a:cs typeface="Arial" panose="020B0604020202020204" pitchFamily="34" charset="0"/>
              </a:rPr>
              <a:t>The best cell phone policies cover… </a:t>
            </a:r>
          </a:p>
        </p:txBody>
      </p:sp>
      <p:sp>
        <p:nvSpPr>
          <p:cNvPr id="7" name="TextBox 6"/>
          <p:cNvSpPr txBox="1"/>
          <p:nvPr/>
        </p:nvSpPr>
        <p:spPr>
          <a:xfrm>
            <a:off x="7641923" y="6306375"/>
            <a:ext cx="4550077" cy="415498"/>
          </a:xfrm>
          <a:prstGeom prst="rect">
            <a:avLst/>
          </a:prstGeom>
        </p:spPr>
        <p:txBody>
          <a:bodyPr wrap="square" lIns="0" tIns="0" rtlCol="0">
            <a:spAutoFit/>
          </a:bodyPr>
          <a:lstStyle/>
          <a:p>
            <a:r>
              <a:rPr lang="en-US" sz="2400" i="1" dirty="0"/>
              <a:t>Source: National Safety Council</a:t>
            </a:r>
          </a:p>
        </p:txBody>
      </p:sp>
      <p:sp>
        <p:nvSpPr>
          <p:cNvPr id="6" name="Content Placeholder 3"/>
          <p:cNvSpPr txBox="1">
            <a:spLocks/>
          </p:cNvSpPr>
          <p:nvPr/>
        </p:nvSpPr>
        <p:spPr>
          <a:xfrm>
            <a:off x="347210" y="3737127"/>
            <a:ext cx="2154913" cy="658544"/>
          </a:xfrm>
          <a:prstGeom prst="rect">
            <a:avLst/>
          </a:prstGeom>
        </p:spPr>
        <p:txBody>
          <a:bodyPr/>
          <a:lstStyle>
            <a:lvl1pPr marL="1905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ヒラギノ角ゴ Pro W3" charset="0"/>
                <a:cs typeface="+mn-cs"/>
              </a:defRPr>
            </a:lvl1pPr>
            <a:lvl2pPr marL="3810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Arial" charset="0"/>
                <a:cs typeface="+mn-cs"/>
              </a:defRPr>
            </a:lvl2pPr>
            <a:lvl3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3pPr>
            <a:lvl4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4pPr>
            <a:lvl5pPr marL="381000" indent="-190500" algn="l" rtl="0" eaLnBrk="1" fontAlgn="base" hangingPunct="1">
              <a:lnSpc>
                <a:spcPct val="140000"/>
              </a:lnSpc>
              <a:spcBef>
                <a:spcPct val="20000"/>
              </a:spcBef>
              <a:spcAft>
                <a:spcPts val="0"/>
              </a:spcAft>
              <a:buClrTx/>
              <a:buSzPct val="100000"/>
              <a:buFont typeface="Arial"/>
              <a:buChar char="•"/>
              <a:defRPr sz="1600">
                <a:solidFill>
                  <a:schemeClr val="tx1"/>
                </a:solidFill>
                <a:latin typeface="+mn-lt"/>
                <a:ea typeface="Arial" charset="0"/>
                <a:cs typeface="+mn-cs"/>
              </a:defRPr>
            </a:lvl5pPr>
            <a:lvl6pPr marL="2514223" indent="-228566" algn="l" rtl="0" eaLnBrk="1" fontAlgn="base" hangingPunct="1">
              <a:spcBef>
                <a:spcPct val="20000"/>
              </a:spcBef>
              <a:spcAft>
                <a:spcPct val="0"/>
              </a:spcAft>
              <a:buFont typeface="Arial" charset="0"/>
              <a:buChar char="»"/>
              <a:defRPr sz="2000">
                <a:solidFill>
                  <a:schemeClr val="tx1"/>
                </a:solidFill>
                <a:latin typeface="+mn-lt"/>
                <a:cs typeface="+mn-cs"/>
              </a:defRPr>
            </a:lvl6pPr>
            <a:lvl7pPr marL="2971354" indent="-228566" algn="l" rtl="0" eaLnBrk="1" fontAlgn="base" hangingPunct="1">
              <a:spcBef>
                <a:spcPct val="20000"/>
              </a:spcBef>
              <a:spcAft>
                <a:spcPct val="0"/>
              </a:spcAft>
              <a:buFont typeface="Arial" charset="0"/>
              <a:buChar char="»"/>
              <a:defRPr sz="2000">
                <a:solidFill>
                  <a:schemeClr val="tx1"/>
                </a:solidFill>
                <a:latin typeface="+mn-lt"/>
                <a:cs typeface="+mn-cs"/>
              </a:defRPr>
            </a:lvl7pPr>
            <a:lvl8pPr marL="3428485" indent="-228566" algn="l" rtl="0" eaLnBrk="1" fontAlgn="base" hangingPunct="1">
              <a:spcBef>
                <a:spcPct val="20000"/>
              </a:spcBef>
              <a:spcAft>
                <a:spcPct val="0"/>
              </a:spcAft>
              <a:buFont typeface="Arial" charset="0"/>
              <a:buChar char="»"/>
              <a:defRPr sz="2000">
                <a:solidFill>
                  <a:schemeClr val="tx1"/>
                </a:solidFill>
                <a:latin typeface="+mn-lt"/>
                <a:cs typeface="+mn-cs"/>
              </a:defRPr>
            </a:lvl8pPr>
            <a:lvl9pPr marL="3885617" indent="-228566" algn="l" rtl="0" eaLnBrk="1" fontAlgn="base" hangingPunct="1">
              <a:spcBef>
                <a:spcPct val="20000"/>
              </a:spcBef>
              <a:spcAft>
                <a:spcPct val="0"/>
              </a:spcAft>
              <a:buFont typeface="Arial" charset="0"/>
              <a:buChar char="»"/>
              <a:defRPr sz="2000">
                <a:solidFill>
                  <a:schemeClr val="tx1"/>
                </a:solidFill>
                <a:latin typeface="+mn-lt"/>
                <a:cs typeface="+mn-cs"/>
              </a:defRPr>
            </a:lvl9pPr>
          </a:lstStyle>
          <a:p>
            <a:pPr marL="0" indent="0">
              <a:lnSpc>
                <a:spcPct val="100000"/>
              </a:lnSpc>
              <a:buNone/>
            </a:pPr>
            <a:r>
              <a:rPr lang="en-US" sz="2400" kern="0" dirty="0"/>
              <a:t>All employees</a:t>
            </a:r>
          </a:p>
        </p:txBody>
      </p:sp>
      <p:sp>
        <p:nvSpPr>
          <p:cNvPr id="8" name="Content Placeholder 3"/>
          <p:cNvSpPr txBox="1">
            <a:spLocks/>
          </p:cNvSpPr>
          <p:nvPr/>
        </p:nvSpPr>
        <p:spPr>
          <a:xfrm>
            <a:off x="2567057" y="3766947"/>
            <a:ext cx="1918519" cy="1164513"/>
          </a:xfrm>
          <a:prstGeom prst="rect">
            <a:avLst/>
          </a:prstGeom>
        </p:spPr>
        <p:txBody>
          <a:bodyPr/>
          <a:lstStyle>
            <a:lvl1pPr marL="1905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ヒラギノ角ゴ Pro W3" charset="0"/>
                <a:cs typeface="+mn-cs"/>
              </a:defRPr>
            </a:lvl1pPr>
            <a:lvl2pPr marL="3810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Arial" charset="0"/>
                <a:cs typeface="+mn-cs"/>
              </a:defRPr>
            </a:lvl2pPr>
            <a:lvl3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3pPr>
            <a:lvl4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4pPr>
            <a:lvl5pPr marL="381000" indent="-190500" algn="l" rtl="0" eaLnBrk="1" fontAlgn="base" hangingPunct="1">
              <a:lnSpc>
                <a:spcPct val="140000"/>
              </a:lnSpc>
              <a:spcBef>
                <a:spcPct val="20000"/>
              </a:spcBef>
              <a:spcAft>
                <a:spcPts val="0"/>
              </a:spcAft>
              <a:buClrTx/>
              <a:buSzPct val="100000"/>
              <a:buFont typeface="Arial"/>
              <a:buChar char="•"/>
              <a:defRPr sz="1600">
                <a:solidFill>
                  <a:schemeClr val="tx1"/>
                </a:solidFill>
                <a:latin typeface="+mn-lt"/>
                <a:ea typeface="Arial" charset="0"/>
                <a:cs typeface="+mn-cs"/>
              </a:defRPr>
            </a:lvl5pPr>
            <a:lvl6pPr marL="2514223" indent="-228566" algn="l" rtl="0" eaLnBrk="1" fontAlgn="base" hangingPunct="1">
              <a:spcBef>
                <a:spcPct val="20000"/>
              </a:spcBef>
              <a:spcAft>
                <a:spcPct val="0"/>
              </a:spcAft>
              <a:buFont typeface="Arial" charset="0"/>
              <a:buChar char="»"/>
              <a:defRPr sz="2000">
                <a:solidFill>
                  <a:schemeClr val="tx1"/>
                </a:solidFill>
                <a:latin typeface="+mn-lt"/>
                <a:cs typeface="+mn-cs"/>
              </a:defRPr>
            </a:lvl6pPr>
            <a:lvl7pPr marL="2971354" indent="-228566" algn="l" rtl="0" eaLnBrk="1" fontAlgn="base" hangingPunct="1">
              <a:spcBef>
                <a:spcPct val="20000"/>
              </a:spcBef>
              <a:spcAft>
                <a:spcPct val="0"/>
              </a:spcAft>
              <a:buFont typeface="Arial" charset="0"/>
              <a:buChar char="»"/>
              <a:defRPr sz="2000">
                <a:solidFill>
                  <a:schemeClr val="tx1"/>
                </a:solidFill>
                <a:latin typeface="+mn-lt"/>
                <a:cs typeface="+mn-cs"/>
              </a:defRPr>
            </a:lvl7pPr>
            <a:lvl8pPr marL="3428485" indent="-228566" algn="l" rtl="0" eaLnBrk="1" fontAlgn="base" hangingPunct="1">
              <a:spcBef>
                <a:spcPct val="20000"/>
              </a:spcBef>
              <a:spcAft>
                <a:spcPct val="0"/>
              </a:spcAft>
              <a:buFont typeface="Arial" charset="0"/>
              <a:buChar char="»"/>
              <a:defRPr sz="2000">
                <a:solidFill>
                  <a:schemeClr val="tx1"/>
                </a:solidFill>
                <a:latin typeface="+mn-lt"/>
                <a:cs typeface="+mn-cs"/>
              </a:defRPr>
            </a:lvl8pPr>
            <a:lvl9pPr marL="3885617" indent="-228566" algn="l" rtl="0" eaLnBrk="1" fontAlgn="base" hangingPunct="1">
              <a:spcBef>
                <a:spcPct val="20000"/>
              </a:spcBef>
              <a:spcAft>
                <a:spcPct val="0"/>
              </a:spcAft>
              <a:buFont typeface="Arial" charset="0"/>
              <a:buChar char="»"/>
              <a:defRPr sz="2000">
                <a:solidFill>
                  <a:schemeClr val="tx1"/>
                </a:solidFill>
                <a:latin typeface="+mn-lt"/>
                <a:cs typeface="+mn-cs"/>
              </a:defRPr>
            </a:lvl9pPr>
          </a:lstStyle>
          <a:p>
            <a:pPr marL="0" indent="0">
              <a:lnSpc>
                <a:spcPct val="100000"/>
              </a:lnSpc>
              <a:buNone/>
            </a:pPr>
            <a:r>
              <a:rPr lang="en-US" sz="2400" kern="0" dirty="0"/>
              <a:t>All handheld and hands-free devices</a:t>
            </a:r>
          </a:p>
        </p:txBody>
      </p:sp>
      <p:sp>
        <p:nvSpPr>
          <p:cNvPr id="9" name="Content Placeholder 3"/>
          <p:cNvSpPr txBox="1">
            <a:spLocks/>
          </p:cNvSpPr>
          <p:nvPr/>
        </p:nvSpPr>
        <p:spPr>
          <a:xfrm>
            <a:off x="4687587" y="3785023"/>
            <a:ext cx="1653419" cy="876449"/>
          </a:xfrm>
          <a:prstGeom prst="rect">
            <a:avLst/>
          </a:prstGeom>
        </p:spPr>
        <p:txBody>
          <a:bodyPr/>
          <a:lstStyle>
            <a:lvl1pPr marL="1905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ヒラギノ角ゴ Pro W3" charset="0"/>
                <a:cs typeface="+mn-cs"/>
              </a:defRPr>
            </a:lvl1pPr>
            <a:lvl2pPr marL="3810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Arial" charset="0"/>
                <a:cs typeface="+mn-cs"/>
              </a:defRPr>
            </a:lvl2pPr>
            <a:lvl3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3pPr>
            <a:lvl4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4pPr>
            <a:lvl5pPr marL="381000" indent="-190500" algn="l" rtl="0" eaLnBrk="1" fontAlgn="base" hangingPunct="1">
              <a:lnSpc>
                <a:spcPct val="140000"/>
              </a:lnSpc>
              <a:spcBef>
                <a:spcPct val="20000"/>
              </a:spcBef>
              <a:spcAft>
                <a:spcPts val="0"/>
              </a:spcAft>
              <a:buClrTx/>
              <a:buSzPct val="100000"/>
              <a:buFont typeface="Arial"/>
              <a:buChar char="•"/>
              <a:defRPr sz="1600">
                <a:solidFill>
                  <a:schemeClr val="tx1"/>
                </a:solidFill>
                <a:latin typeface="+mn-lt"/>
                <a:ea typeface="Arial" charset="0"/>
                <a:cs typeface="+mn-cs"/>
              </a:defRPr>
            </a:lvl5pPr>
            <a:lvl6pPr marL="2514223" indent="-228566" algn="l" rtl="0" eaLnBrk="1" fontAlgn="base" hangingPunct="1">
              <a:spcBef>
                <a:spcPct val="20000"/>
              </a:spcBef>
              <a:spcAft>
                <a:spcPct val="0"/>
              </a:spcAft>
              <a:buFont typeface="Arial" charset="0"/>
              <a:buChar char="»"/>
              <a:defRPr sz="2000">
                <a:solidFill>
                  <a:schemeClr val="tx1"/>
                </a:solidFill>
                <a:latin typeface="+mn-lt"/>
                <a:cs typeface="+mn-cs"/>
              </a:defRPr>
            </a:lvl6pPr>
            <a:lvl7pPr marL="2971354" indent="-228566" algn="l" rtl="0" eaLnBrk="1" fontAlgn="base" hangingPunct="1">
              <a:spcBef>
                <a:spcPct val="20000"/>
              </a:spcBef>
              <a:spcAft>
                <a:spcPct val="0"/>
              </a:spcAft>
              <a:buFont typeface="Arial" charset="0"/>
              <a:buChar char="»"/>
              <a:defRPr sz="2000">
                <a:solidFill>
                  <a:schemeClr val="tx1"/>
                </a:solidFill>
                <a:latin typeface="+mn-lt"/>
                <a:cs typeface="+mn-cs"/>
              </a:defRPr>
            </a:lvl7pPr>
            <a:lvl8pPr marL="3428485" indent="-228566" algn="l" rtl="0" eaLnBrk="1" fontAlgn="base" hangingPunct="1">
              <a:spcBef>
                <a:spcPct val="20000"/>
              </a:spcBef>
              <a:spcAft>
                <a:spcPct val="0"/>
              </a:spcAft>
              <a:buFont typeface="Arial" charset="0"/>
              <a:buChar char="»"/>
              <a:defRPr sz="2000">
                <a:solidFill>
                  <a:schemeClr val="tx1"/>
                </a:solidFill>
                <a:latin typeface="+mn-lt"/>
                <a:cs typeface="+mn-cs"/>
              </a:defRPr>
            </a:lvl8pPr>
            <a:lvl9pPr marL="3885617" indent="-228566" algn="l" rtl="0" eaLnBrk="1" fontAlgn="base" hangingPunct="1">
              <a:spcBef>
                <a:spcPct val="20000"/>
              </a:spcBef>
              <a:spcAft>
                <a:spcPct val="0"/>
              </a:spcAft>
              <a:buFont typeface="Arial" charset="0"/>
              <a:buChar char="»"/>
              <a:defRPr sz="2000">
                <a:solidFill>
                  <a:schemeClr val="tx1"/>
                </a:solidFill>
                <a:latin typeface="+mn-lt"/>
                <a:cs typeface="+mn-cs"/>
              </a:defRPr>
            </a:lvl9pPr>
          </a:lstStyle>
          <a:p>
            <a:pPr marL="0" indent="0">
              <a:lnSpc>
                <a:spcPct val="100000"/>
              </a:lnSpc>
              <a:buNone/>
            </a:pPr>
            <a:r>
              <a:rPr lang="en-US" sz="2400" kern="0" dirty="0"/>
              <a:t>All company vehicles</a:t>
            </a:r>
          </a:p>
        </p:txBody>
      </p:sp>
      <p:sp>
        <p:nvSpPr>
          <p:cNvPr id="10" name="Content Placeholder 3"/>
          <p:cNvSpPr txBox="1">
            <a:spLocks/>
          </p:cNvSpPr>
          <p:nvPr/>
        </p:nvSpPr>
        <p:spPr>
          <a:xfrm>
            <a:off x="6682060" y="3668594"/>
            <a:ext cx="1786096" cy="1133853"/>
          </a:xfrm>
          <a:prstGeom prst="rect">
            <a:avLst/>
          </a:prstGeom>
        </p:spPr>
        <p:txBody>
          <a:bodyPr/>
          <a:lstStyle>
            <a:lvl1pPr marL="1905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ヒラギノ角ゴ Pro W3" charset="0"/>
                <a:cs typeface="+mn-cs"/>
              </a:defRPr>
            </a:lvl1pPr>
            <a:lvl2pPr marL="3810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Arial" charset="0"/>
                <a:cs typeface="+mn-cs"/>
              </a:defRPr>
            </a:lvl2pPr>
            <a:lvl3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3pPr>
            <a:lvl4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4pPr>
            <a:lvl5pPr marL="381000" indent="-190500" algn="l" rtl="0" eaLnBrk="1" fontAlgn="base" hangingPunct="1">
              <a:lnSpc>
                <a:spcPct val="140000"/>
              </a:lnSpc>
              <a:spcBef>
                <a:spcPct val="20000"/>
              </a:spcBef>
              <a:spcAft>
                <a:spcPts val="0"/>
              </a:spcAft>
              <a:buClrTx/>
              <a:buSzPct val="100000"/>
              <a:buFont typeface="Arial"/>
              <a:buChar char="•"/>
              <a:defRPr sz="1600">
                <a:solidFill>
                  <a:schemeClr val="tx1"/>
                </a:solidFill>
                <a:latin typeface="+mn-lt"/>
                <a:ea typeface="Arial" charset="0"/>
                <a:cs typeface="+mn-cs"/>
              </a:defRPr>
            </a:lvl5pPr>
            <a:lvl6pPr marL="2514223" indent="-228566" algn="l" rtl="0" eaLnBrk="1" fontAlgn="base" hangingPunct="1">
              <a:spcBef>
                <a:spcPct val="20000"/>
              </a:spcBef>
              <a:spcAft>
                <a:spcPct val="0"/>
              </a:spcAft>
              <a:buFont typeface="Arial" charset="0"/>
              <a:buChar char="»"/>
              <a:defRPr sz="2000">
                <a:solidFill>
                  <a:schemeClr val="tx1"/>
                </a:solidFill>
                <a:latin typeface="+mn-lt"/>
                <a:cs typeface="+mn-cs"/>
              </a:defRPr>
            </a:lvl6pPr>
            <a:lvl7pPr marL="2971354" indent="-228566" algn="l" rtl="0" eaLnBrk="1" fontAlgn="base" hangingPunct="1">
              <a:spcBef>
                <a:spcPct val="20000"/>
              </a:spcBef>
              <a:spcAft>
                <a:spcPct val="0"/>
              </a:spcAft>
              <a:buFont typeface="Arial" charset="0"/>
              <a:buChar char="»"/>
              <a:defRPr sz="2000">
                <a:solidFill>
                  <a:schemeClr val="tx1"/>
                </a:solidFill>
                <a:latin typeface="+mn-lt"/>
                <a:cs typeface="+mn-cs"/>
              </a:defRPr>
            </a:lvl7pPr>
            <a:lvl8pPr marL="3428485" indent="-228566" algn="l" rtl="0" eaLnBrk="1" fontAlgn="base" hangingPunct="1">
              <a:spcBef>
                <a:spcPct val="20000"/>
              </a:spcBef>
              <a:spcAft>
                <a:spcPct val="0"/>
              </a:spcAft>
              <a:buFont typeface="Arial" charset="0"/>
              <a:buChar char="»"/>
              <a:defRPr sz="2000">
                <a:solidFill>
                  <a:schemeClr val="tx1"/>
                </a:solidFill>
                <a:latin typeface="+mn-lt"/>
                <a:cs typeface="+mn-cs"/>
              </a:defRPr>
            </a:lvl8pPr>
            <a:lvl9pPr marL="3885617" indent="-228566" algn="l" rtl="0" eaLnBrk="1" fontAlgn="base" hangingPunct="1">
              <a:spcBef>
                <a:spcPct val="20000"/>
              </a:spcBef>
              <a:spcAft>
                <a:spcPct val="0"/>
              </a:spcAft>
              <a:buFont typeface="Arial" charset="0"/>
              <a:buChar char="»"/>
              <a:defRPr sz="2000">
                <a:solidFill>
                  <a:schemeClr val="tx1"/>
                </a:solidFill>
                <a:latin typeface="+mn-lt"/>
                <a:cs typeface="+mn-cs"/>
              </a:defRPr>
            </a:lvl9pPr>
          </a:lstStyle>
          <a:p>
            <a:pPr marL="0" indent="0">
              <a:lnSpc>
                <a:spcPct val="100000"/>
              </a:lnSpc>
              <a:buNone/>
            </a:pPr>
            <a:r>
              <a:rPr lang="en-US" sz="2400" kern="0" dirty="0"/>
              <a:t>All company mobile phone devices</a:t>
            </a:r>
          </a:p>
        </p:txBody>
      </p:sp>
      <p:sp>
        <p:nvSpPr>
          <p:cNvPr id="11" name="Content Placeholder 3"/>
          <p:cNvSpPr txBox="1">
            <a:spLocks/>
          </p:cNvSpPr>
          <p:nvPr/>
        </p:nvSpPr>
        <p:spPr>
          <a:xfrm>
            <a:off x="8982395" y="3495295"/>
            <a:ext cx="2851231" cy="1506583"/>
          </a:xfrm>
          <a:prstGeom prst="rect">
            <a:avLst/>
          </a:prstGeom>
        </p:spPr>
        <p:txBody>
          <a:bodyPr/>
          <a:lstStyle>
            <a:lvl1pPr marL="1905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ヒラギノ角ゴ Pro W3" charset="0"/>
                <a:cs typeface="+mn-cs"/>
              </a:defRPr>
            </a:lvl1pPr>
            <a:lvl2pPr marL="3810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Arial" charset="0"/>
                <a:cs typeface="+mn-cs"/>
              </a:defRPr>
            </a:lvl2pPr>
            <a:lvl3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3pPr>
            <a:lvl4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4pPr>
            <a:lvl5pPr marL="381000" indent="-190500" algn="l" rtl="0" eaLnBrk="1" fontAlgn="base" hangingPunct="1">
              <a:lnSpc>
                <a:spcPct val="140000"/>
              </a:lnSpc>
              <a:spcBef>
                <a:spcPct val="20000"/>
              </a:spcBef>
              <a:spcAft>
                <a:spcPts val="0"/>
              </a:spcAft>
              <a:buClrTx/>
              <a:buSzPct val="100000"/>
              <a:buFont typeface="Arial"/>
              <a:buChar char="•"/>
              <a:defRPr sz="1600">
                <a:solidFill>
                  <a:schemeClr val="tx1"/>
                </a:solidFill>
                <a:latin typeface="+mn-lt"/>
                <a:ea typeface="Arial" charset="0"/>
                <a:cs typeface="+mn-cs"/>
              </a:defRPr>
            </a:lvl5pPr>
            <a:lvl6pPr marL="2514223" indent="-228566" algn="l" rtl="0" eaLnBrk="1" fontAlgn="base" hangingPunct="1">
              <a:spcBef>
                <a:spcPct val="20000"/>
              </a:spcBef>
              <a:spcAft>
                <a:spcPct val="0"/>
              </a:spcAft>
              <a:buFont typeface="Arial" charset="0"/>
              <a:buChar char="»"/>
              <a:defRPr sz="2000">
                <a:solidFill>
                  <a:schemeClr val="tx1"/>
                </a:solidFill>
                <a:latin typeface="+mn-lt"/>
                <a:cs typeface="+mn-cs"/>
              </a:defRPr>
            </a:lvl6pPr>
            <a:lvl7pPr marL="2971354" indent="-228566" algn="l" rtl="0" eaLnBrk="1" fontAlgn="base" hangingPunct="1">
              <a:spcBef>
                <a:spcPct val="20000"/>
              </a:spcBef>
              <a:spcAft>
                <a:spcPct val="0"/>
              </a:spcAft>
              <a:buFont typeface="Arial" charset="0"/>
              <a:buChar char="»"/>
              <a:defRPr sz="2000">
                <a:solidFill>
                  <a:schemeClr val="tx1"/>
                </a:solidFill>
                <a:latin typeface="+mn-lt"/>
                <a:cs typeface="+mn-cs"/>
              </a:defRPr>
            </a:lvl7pPr>
            <a:lvl8pPr marL="3428485" indent="-228566" algn="l" rtl="0" eaLnBrk="1" fontAlgn="base" hangingPunct="1">
              <a:spcBef>
                <a:spcPct val="20000"/>
              </a:spcBef>
              <a:spcAft>
                <a:spcPct val="0"/>
              </a:spcAft>
              <a:buFont typeface="Arial" charset="0"/>
              <a:buChar char="»"/>
              <a:defRPr sz="2000">
                <a:solidFill>
                  <a:schemeClr val="tx1"/>
                </a:solidFill>
                <a:latin typeface="+mn-lt"/>
                <a:cs typeface="+mn-cs"/>
              </a:defRPr>
            </a:lvl8pPr>
            <a:lvl9pPr marL="3885617" indent="-228566" algn="l" rtl="0" eaLnBrk="1" fontAlgn="base" hangingPunct="1">
              <a:spcBef>
                <a:spcPct val="20000"/>
              </a:spcBef>
              <a:spcAft>
                <a:spcPct val="0"/>
              </a:spcAft>
              <a:buFont typeface="Arial" charset="0"/>
              <a:buChar char="»"/>
              <a:defRPr sz="2000">
                <a:solidFill>
                  <a:schemeClr val="tx1"/>
                </a:solidFill>
                <a:latin typeface="+mn-lt"/>
                <a:cs typeface="+mn-cs"/>
              </a:defRPr>
            </a:lvl9pPr>
          </a:lstStyle>
          <a:p>
            <a:pPr marL="0" indent="0">
              <a:lnSpc>
                <a:spcPct val="100000"/>
              </a:lnSpc>
              <a:buNone/>
            </a:pPr>
            <a:r>
              <a:rPr lang="en-US" sz="2400" kern="0" dirty="0"/>
              <a:t>All work-related communications, even in personal vehicles or on personal cell phones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685" y="2947471"/>
            <a:ext cx="898411" cy="65976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347" y="2126280"/>
            <a:ext cx="921235" cy="11927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672" y="2303854"/>
            <a:ext cx="1384369" cy="1191440"/>
          </a:xfrm>
          <a:prstGeom prst="rect">
            <a:avLst/>
          </a:prstGeom>
        </p:spPr>
      </p:pic>
      <p:grpSp>
        <p:nvGrpSpPr>
          <p:cNvPr id="28" name="Group 27"/>
          <p:cNvGrpSpPr/>
          <p:nvPr/>
        </p:nvGrpSpPr>
        <p:grpSpPr>
          <a:xfrm>
            <a:off x="2797178" y="2178988"/>
            <a:ext cx="1515900" cy="1372711"/>
            <a:chOff x="2000777" y="1856920"/>
            <a:chExt cx="1136925" cy="1029533"/>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777" y="1856920"/>
              <a:ext cx="559973" cy="1029533"/>
            </a:xfrm>
            <a:prstGeom prst="rect">
              <a:avLst/>
            </a:prstGeom>
          </p:spPr>
        </p:pic>
        <p:pic>
          <p:nvPicPr>
            <p:cNvPr id="19" name="Picture 18"/>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65587" t="20752" r="3022" b="19455"/>
            <a:stretch/>
          </p:blipFill>
          <p:spPr>
            <a:xfrm>
              <a:off x="2616238" y="1875055"/>
              <a:ext cx="521464" cy="993263"/>
            </a:xfrm>
            <a:prstGeom prst="rect">
              <a:avLst/>
            </a:prstGeom>
          </p:spPr>
        </p:pic>
      </p:grpSp>
      <p:grpSp>
        <p:nvGrpSpPr>
          <p:cNvPr id="25" name="Group 24"/>
          <p:cNvGrpSpPr/>
          <p:nvPr/>
        </p:nvGrpSpPr>
        <p:grpSpPr>
          <a:xfrm>
            <a:off x="9432113" y="1983332"/>
            <a:ext cx="1720315" cy="1312052"/>
            <a:chOff x="7339414" y="1527041"/>
            <a:chExt cx="1391232" cy="1061067"/>
          </a:xfrm>
        </p:grpSpPr>
        <p:sp>
          <p:nvSpPr>
            <p:cNvPr id="16" name="Oval Callout 15"/>
            <p:cNvSpPr/>
            <p:nvPr/>
          </p:nvSpPr>
          <p:spPr bwMode="auto">
            <a:xfrm>
              <a:off x="7339414" y="1527041"/>
              <a:ext cx="926306" cy="724053"/>
            </a:xfrm>
            <a:prstGeom prst="wedgeEllipseCallout">
              <a:avLst/>
            </a:prstGeom>
            <a:solidFill>
              <a:schemeClr val="tx1">
                <a:lumMod val="65000"/>
                <a:lumOff val="35000"/>
              </a:schemeClr>
            </a:solidFill>
          </p:spPr>
          <p:txBody>
            <a:bodyPr lIns="118533" tIns="60960" rIns="118533" rtlCol="0" anchor="ctr"/>
            <a:lstStyle/>
            <a:p>
              <a:pPr algn="ctr">
                <a:spcAft>
                  <a:spcPts val="800"/>
                </a:spcAft>
                <a:buClr>
                  <a:srgbClr val="DD1D21"/>
                </a:buClr>
                <a:buSzPct val="75000"/>
              </a:pPr>
              <a:endParaRPr lang="en-US" sz="2400" dirty="0" err="1">
                <a:ea typeface="ヒラギノ角ゴ Pro W3" charset="0"/>
              </a:endParaRPr>
            </a:p>
          </p:txBody>
        </p:sp>
        <p:sp>
          <p:nvSpPr>
            <p:cNvPr id="24" name="Oval Callout 23"/>
            <p:cNvSpPr/>
            <p:nvPr/>
          </p:nvSpPr>
          <p:spPr bwMode="auto">
            <a:xfrm flipH="1">
              <a:off x="8037599" y="2046383"/>
              <a:ext cx="693047" cy="541725"/>
            </a:xfrm>
            <a:prstGeom prst="wedgeEllipseCallout">
              <a:avLst/>
            </a:prstGeom>
            <a:solidFill>
              <a:schemeClr val="bg1">
                <a:lumMod val="75000"/>
              </a:schemeClr>
            </a:solidFill>
          </p:spPr>
          <p:txBody>
            <a:bodyPr lIns="118533" tIns="60960" rIns="118533" rtlCol="0" anchor="ctr"/>
            <a:lstStyle/>
            <a:p>
              <a:pPr algn="ctr">
                <a:spcAft>
                  <a:spcPts val="800"/>
                </a:spcAft>
                <a:buClr>
                  <a:srgbClr val="DD1D21"/>
                </a:buClr>
                <a:buSzPct val="75000"/>
              </a:pPr>
              <a:endParaRPr lang="en-US" sz="2400" dirty="0" err="1">
                <a:ea typeface="ヒラギノ角ゴ Pro W3" charset="0"/>
              </a:endParaRPr>
            </a:p>
          </p:txBody>
        </p:sp>
      </p:gr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0923" y="2264829"/>
            <a:ext cx="697333" cy="1282076"/>
          </a:xfrm>
          <a:prstGeom prst="rect">
            <a:avLst/>
          </a:prstGeom>
        </p:spPr>
      </p:pic>
      <p:pic>
        <p:nvPicPr>
          <p:cNvPr id="31" name="Picture 30"/>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75162" y="1785855"/>
            <a:ext cx="1046429" cy="1411436"/>
          </a:xfrm>
          <a:prstGeom prst="rect">
            <a:avLst/>
          </a:prstGeom>
        </p:spPr>
      </p:pic>
    </p:spTree>
    <p:extLst>
      <p:ext uri="{BB962C8B-B14F-4D97-AF65-F5344CB8AC3E}">
        <p14:creationId xmlns:p14="http://schemas.microsoft.com/office/powerpoint/2010/main" val="3572917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84C996-60C2-46C1-87E0-BFC2E3AD5D87}"/>
              </a:ext>
            </a:extLst>
          </p:cNvPr>
          <p:cNvSpPr>
            <a:spLocks noGrp="1"/>
          </p:cNvSpPr>
          <p:nvPr>
            <p:ph type="title"/>
          </p:nvPr>
        </p:nvSpPr>
        <p:spPr>
          <a:xfrm>
            <a:off x="960100" y="916317"/>
            <a:ext cx="10588434" cy="1062644"/>
          </a:xfrm>
        </p:spPr>
        <p:txBody>
          <a:bodyPr anchor="b">
            <a:normAutofit/>
          </a:bodyPr>
          <a:lstStyle/>
          <a:p>
            <a:r>
              <a:rPr lang="en-US" b="1" dirty="0">
                <a:latin typeface="+mn-lt"/>
              </a:rPr>
              <a:t>Take the Pledge</a:t>
            </a:r>
          </a:p>
        </p:txBody>
      </p:sp>
      <p:cxnSp>
        <p:nvCxnSpPr>
          <p:cNvPr id="21" name="Straight Connector 2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FD4E9D1-EE81-4526-B14D-8C0AB81B9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24" y="3091293"/>
            <a:ext cx="1739652" cy="2274457"/>
          </a:xfrm>
          <a:prstGeom prst="rect">
            <a:avLst/>
          </a:prstGeom>
        </p:spPr>
      </p:pic>
      <p:sp>
        <p:nvSpPr>
          <p:cNvPr id="7" name="Content Placeholder 6">
            <a:extLst>
              <a:ext uri="{FF2B5EF4-FFF2-40B4-BE49-F238E27FC236}">
                <a16:creationId xmlns:a16="http://schemas.microsoft.com/office/drawing/2014/main" id="{6F4C6EEA-2D89-4E96-95C0-D9EF760E6FE3}"/>
              </a:ext>
            </a:extLst>
          </p:cNvPr>
          <p:cNvSpPr>
            <a:spLocks noGrp="1"/>
          </p:cNvSpPr>
          <p:nvPr>
            <p:ph idx="1"/>
          </p:nvPr>
        </p:nvSpPr>
        <p:spPr>
          <a:xfrm>
            <a:off x="3507288" y="2620648"/>
            <a:ext cx="7730235" cy="3215749"/>
          </a:xfrm>
        </p:spPr>
        <p:txBody>
          <a:bodyPr>
            <a:normAutofit/>
          </a:bodyPr>
          <a:lstStyle/>
          <a:p>
            <a:pPr lvl="0"/>
            <a:r>
              <a:rPr lang="en-US" dirty="0"/>
              <a:t>Make the commitment to drive phone-free today.</a:t>
            </a:r>
          </a:p>
          <a:p>
            <a:pPr lvl="0"/>
            <a:r>
              <a:rPr lang="en-US" dirty="0"/>
              <a:t>Protect lives by never texting or talking on the phone while driving. </a:t>
            </a:r>
          </a:p>
          <a:p>
            <a:pPr lvl="0"/>
            <a:r>
              <a:rPr lang="en-US" dirty="0"/>
              <a:t>Be a good passenger and speak out if the driver in my car is distracted. </a:t>
            </a:r>
          </a:p>
          <a:p>
            <a:pPr lvl="0"/>
            <a:r>
              <a:rPr lang="en-US" dirty="0"/>
              <a:t>Encourage my friends and family to drive phone-free. </a:t>
            </a:r>
          </a:p>
        </p:txBody>
      </p:sp>
      <p:sp>
        <p:nvSpPr>
          <p:cNvPr id="18" name="TextBox 17">
            <a:extLst>
              <a:ext uri="{FF2B5EF4-FFF2-40B4-BE49-F238E27FC236}">
                <a16:creationId xmlns:a16="http://schemas.microsoft.com/office/drawing/2014/main" id="{0D8A1D75-A1DA-4206-9581-8FC34A85E820}"/>
              </a:ext>
            </a:extLst>
          </p:cNvPr>
          <p:cNvSpPr txBox="1"/>
          <p:nvPr/>
        </p:nvSpPr>
        <p:spPr>
          <a:xfrm>
            <a:off x="9469916" y="6332120"/>
            <a:ext cx="2499663" cy="415498"/>
          </a:xfrm>
          <a:prstGeom prst="rect">
            <a:avLst/>
          </a:prstGeom>
        </p:spPr>
        <p:txBody>
          <a:bodyPr wrap="square" lIns="0" tIns="0" rtlCol="0">
            <a:spAutoFit/>
          </a:bodyPr>
          <a:lstStyle/>
          <a:p>
            <a:r>
              <a:rPr lang="en-US" sz="2400" i="1" dirty="0"/>
              <a:t>Source: NHTSA</a:t>
            </a:r>
          </a:p>
        </p:txBody>
      </p:sp>
    </p:spTree>
    <p:extLst>
      <p:ext uri="{BB962C8B-B14F-4D97-AF65-F5344CB8AC3E}">
        <p14:creationId xmlns:p14="http://schemas.microsoft.com/office/powerpoint/2010/main" val="107673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5131" y="1204683"/>
            <a:ext cx="9053839" cy="2601919"/>
            <a:chOff x="606605" y="1828781"/>
            <a:chExt cx="7955015" cy="1660096"/>
          </a:xfrm>
        </p:grpSpPr>
        <p:grpSp>
          <p:nvGrpSpPr>
            <p:cNvPr id="5" name="Group 4"/>
            <p:cNvGrpSpPr/>
            <p:nvPr/>
          </p:nvGrpSpPr>
          <p:grpSpPr>
            <a:xfrm>
              <a:off x="606605" y="1828892"/>
              <a:ext cx="2563314" cy="1659984"/>
              <a:chOff x="971376" y="971603"/>
              <a:chExt cx="3113952" cy="2032310"/>
            </a:xfrm>
          </p:grpSpPr>
          <p:sp>
            <p:nvSpPr>
              <p:cNvPr id="20" name="Rectangle 19"/>
              <p:cNvSpPr/>
              <p:nvPr/>
            </p:nvSpPr>
            <p:spPr>
              <a:xfrm>
                <a:off x="975014" y="1308048"/>
                <a:ext cx="3110314" cy="16958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p>
            </p:txBody>
          </p:sp>
          <p:grpSp>
            <p:nvGrpSpPr>
              <p:cNvPr id="4" name="Group 3"/>
              <p:cNvGrpSpPr/>
              <p:nvPr/>
            </p:nvGrpSpPr>
            <p:grpSpPr>
              <a:xfrm>
                <a:off x="971376" y="971603"/>
                <a:ext cx="3113952" cy="1927332"/>
                <a:chOff x="2282362" y="943329"/>
                <a:chExt cx="3113952" cy="1927332"/>
              </a:xfrm>
            </p:grpSpPr>
            <p:sp>
              <p:nvSpPr>
                <p:cNvPr id="22" name="TextBox 21"/>
                <p:cNvSpPr txBox="1"/>
                <p:nvPr/>
              </p:nvSpPr>
              <p:spPr>
                <a:xfrm>
                  <a:off x="2286000" y="943329"/>
                  <a:ext cx="3110314" cy="336581"/>
                </a:xfrm>
                <a:prstGeom prst="rect">
                  <a:avLst/>
                </a:prstGeom>
                <a:solidFill>
                  <a:schemeClr val="accent1"/>
                </a:solidFill>
              </p:spPr>
              <p:txBody>
                <a:bodyPr wrap="square" rtlCol="0">
                  <a:spAutoFit/>
                </a:bodyPr>
                <a:lstStyle/>
                <a:p>
                  <a:r>
                    <a:rPr lang="en-US" sz="2200" dirty="0">
                      <a:solidFill>
                        <a:schemeClr val="bg1"/>
                      </a:solidFill>
                    </a:rPr>
                    <a:t>Records Data</a:t>
                  </a:r>
                </a:p>
              </p:txBody>
            </p:sp>
            <p:sp>
              <p:nvSpPr>
                <p:cNvPr id="23" name="TextBox 22"/>
                <p:cNvSpPr txBox="1"/>
                <p:nvPr/>
              </p:nvSpPr>
              <p:spPr>
                <a:xfrm>
                  <a:off x="2282362" y="1551828"/>
                  <a:ext cx="3110316" cy="1318833"/>
                </a:xfrm>
                <a:prstGeom prst="rect">
                  <a:avLst/>
                </a:prstGeom>
                <a:noFill/>
              </p:spPr>
              <p:txBody>
                <a:bodyPr wrap="square" rtlCol="0">
                  <a:spAutoFit/>
                </a:bodyPr>
                <a:lstStyle/>
                <a:p>
                  <a:pPr marL="214313" indent="-214313">
                    <a:buFont typeface="Wingdings" panose="05000000000000000000" pitchFamily="2" charset="2"/>
                    <a:buChar char="ü"/>
                  </a:pPr>
                  <a:r>
                    <a:rPr lang="en-US" sz="2000" dirty="0"/>
                    <a:t>Date and Time</a:t>
                  </a:r>
                </a:p>
                <a:p>
                  <a:pPr marL="214313" indent="-214313">
                    <a:buFont typeface="Wingdings" panose="05000000000000000000" pitchFamily="2" charset="2"/>
                    <a:buChar char="ü"/>
                  </a:pPr>
                  <a:r>
                    <a:rPr lang="en-US" sz="2000" dirty="0"/>
                    <a:t>Speed</a:t>
                  </a:r>
                </a:p>
                <a:p>
                  <a:pPr marL="214313" indent="-214313">
                    <a:buFont typeface="Wingdings" panose="05000000000000000000" pitchFamily="2" charset="2"/>
                    <a:buChar char="ü"/>
                  </a:pPr>
                  <a:r>
                    <a:rPr lang="en-US" sz="2000" dirty="0"/>
                    <a:t>Acceleration/ Deceleration</a:t>
                  </a:r>
                </a:p>
                <a:p>
                  <a:pPr marL="214313" indent="-214313">
                    <a:buFont typeface="Wingdings" panose="05000000000000000000" pitchFamily="2" charset="2"/>
                    <a:buChar char="ü"/>
                  </a:pPr>
                  <a:r>
                    <a:rPr lang="en-US" sz="2000" dirty="0"/>
                    <a:t>Seat Belt Use</a:t>
                  </a:r>
                </a:p>
              </p:txBody>
            </p:sp>
          </p:grpSp>
        </p:grpSp>
        <p:grpSp>
          <p:nvGrpSpPr>
            <p:cNvPr id="12" name="Group 11"/>
            <p:cNvGrpSpPr/>
            <p:nvPr/>
          </p:nvGrpSpPr>
          <p:grpSpPr>
            <a:xfrm>
              <a:off x="3306075" y="1828891"/>
              <a:ext cx="2567506" cy="1659986"/>
              <a:chOff x="4036464" y="1066080"/>
              <a:chExt cx="3134498" cy="1505167"/>
            </a:xfrm>
          </p:grpSpPr>
          <p:grpSp>
            <p:nvGrpSpPr>
              <p:cNvPr id="9" name="Group 8"/>
              <p:cNvGrpSpPr/>
              <p:nvPr/>
            </p:nvGrpSpPr>
            <p:grpSpPr>
              <a:xfrm>
                <a:off x="4036464" y="1066080"/>
                <a:ext cx="3134498" cy="1505167"/>
                <a:chOff x="4036464" y="1066080"/>
                <a:chExt cx="3134498" cy="1505167"/>
              </a:xfrm>
            </p:grpSpPr>
            <p:sp>
              <p:nvSpPr>
                <p:cNvPr id="21" name="Rectangle 20"/>
                <p:cNvSpPr/>
                <p:nvPr/>
              </p:nvSpPr>
              <p:spPr>
                <a:xfrm>
                  <a:off x="4046762" y="1315258"/>
                  <a:ext cx="3124200" cy="12559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p>
              </p:txBody>
            </p:sp>
            <p:sp>
              <p:nvSpPr>
                <p:cNvPr id="24" name="TextBox 23"/>
                <p:cNvSpPr txBox="1"/>
                <p:nvPr/>
              </p:nvSpPr>
              <p:spPr>
                <a:xfrm>
                  <a:off x="4036464" y="1066080"/>
                  <a:ext cx="3124200" cy="249277"/>
                </a:xfrm>
                <a:prstGeom prst="rect">
                  <a:avLst/>
                </a:prstGeom>
                <a:solidFill>
                  <a:schemeClr val="accent1"/>
                </a:solidFill>
              </p:spPr>
              <p:txBody>
                <a:bodyPr wrap="square" rtlCol="0">
                  <a:spAutoFit/>
                </a:bodyPr>
                <a:lstStyle/>
                <a:p>
                  <a:r>
                    <a:rPr lang="en-US" sz="2200" dirty="0">
                      <a:solidFill>
                        <a:schemeClr val="bg1"/>
                      </a:solidFill>
                    </a:rPr>
                    <a:t>Measures Performance</a:t>
                  </a:r>
                </a:p>
              </p:txBody>
            </p:sp>
          </p:grpSp>
          <p:sp>
            <p:nvSpPr>
              <p:cNvPr id="25" name="TextBox 24"/>
              <p:cNvSpPr txBox="1"/>
              <p:nvPr/>
            </p:nvSpPr>
            <p:spPr>
              <a:xfrm>
                <a:off x="4057060" y="1516866"/>
                <a:ext cx="3039251" cy="765638"/>
              </a:xfrm>
              <a:prstGeom prst="rect">
                <a:avLst/>
              </a:prstGeom>
              <a:noFill/>
            </p:spPr>
            <p:txBody>
              <a:bodyPr wrap="square" rtlCol="0">
                <a:spAutoFit/>
              </a:bodyPr>
              <a:lstStyle/>
              <a:p>
                <a:pPr>
                  <a:defRPr/>
                </a:pPr>
                <a:r>
                  <a:rPr lang="en-US" sz="2000" dirty="0">
                    <a:ea typeface="ＭＳ Ｐゴシック" pitchFamily="34" charset="-128"/>
                  </a:rPr>
                  <a:t>Measures driver performance against a predetermined set of parameters</a:t>
                </a:r>
              </a:p>
            </p:txBody>
          </p:sp>
        </p:grpSp>
        <p:grpSp>
          <p:nvGrpSpPr>
            <p:cNvPr id="11" name="Group 10"/>
            <p:cNvGrpSpPr/>
            <p:nvPr/>
          </p:nvGrpSpPr>
          <p:grpSpPr>
            <a:xfrm>
              <a:off x="6001300" y="1828781"/>
              <a:ext cx="2560320" cy="1660095"/>
              <a:chOff x="7625181" y="1028234"/>
              <a:chExt cx="3174283" cy="2213460"/>
            </a:xfrm>
          </p:grpSpPr>
          <p:grpSp>
            <p:nvGrpSpPr>
              <p:cNvPr id="10" name="Group 9"/>
              <p:cNvGrpSpPr/>
              <p:nvPr/>
            </p:nvGrpSpPr>
            <p:grpSpPr>
              <a:xfrm>
                <a:off x="7625181" y="1028234"/>
                <a:ext cx="3174283" cy="2213460"/>
                <a:chOff x="7625181" y="1028234"/>
                <a:chExt cx="3174283" cy="2213460"/>
              </a:xfrm>
            </p:grpSpPr>
            <p:sp>
              <p:nvSpPr>
                <p:cNvPr id="27" name="Rectangle 26"/>
                <p:cNvSpPr/>
                <p:nvPr/>
              </p:nvSpPr>
              <p:spPr>
                <a:xfrm>
                  <a:off x="7625181" y="1394790"/>
                  <a:ext cx="3174283" cy="18469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p>
              </p:txBody>
            </p:sp>
            <p:sp>
              <p:nvSpPr>
                <p:cNvPr id="28" name="TextBox 27"/>
                <p:cNvSpPr txBox="1"/>
                <p:nvPr/>
              </p:nvSpPr>
              <p:spPr>
                <a:xfrm>
                  <a:off x="7625182" y="1028234"/>
                  <a:ext cx="3174282" cy="366557"/>
                </a:xfrm>
                <a:prstGeom prst="rect">
                  <a:avLst/>
                </a:prstGeom>
                <a:solidFill>
                  <a:schemeClr val="accent1"/>
                </a:solidFill>
              </p:spPr>
              <p:txBody>
                <a:bodyPr wrap="square" rtlCol="0">
                  <a:spAutoFit/>
                </a:bodyPr>
                <a:lstStyle/>
                <a:p>
                  <a:r>
                    <a:rPr lang="en-US" sz="2200" dirty="0">
                      <a:solidFill>
                        <a:schemeClr val="bg1"/>
                      </a:solidFill>
                    </a:rPr>
                    <a:t>Changes Behavior</a:t>
                  </a:r>
                </a:p>
              </p:txBody>
            </p:sp>
          </p:grpSp>
          <p:sp>
            <p:nvSpPr>
              <p:cNvPr id="29" name="TextBox 28"/>
              <p:cNvSpPr txBox="1"/>
              <p:nvPr/>
            </p:nvSpPr>
            <p:spPr>
              <a:xfrm>
                <a:off x="7668829" y="1685042"/>
                <a:ext cx="3127247" cy="1125854"/>
              </a:xfrm>
              <a:prstGeom prst="rect">
                <a:avLst/>
              </a:prstGeom>
              <a:noFill/>
            </p:spPr>
            <p:txBody>
              <a:bodyPr wrap="square" rtlCol="0">
                <a:spAutoFit/>
              </a:bodyPr>
              <a:lstStyle/>
              <a:p>
                <a:pPr>
                  <a:defRPr/>
                </a:pPr>
                <a:r>
                  <a:rPr lang="en-US" sz="2000" dirty="0">
                    <a:ea typeface="ＭＳ Ｐゴシック" pitchFamily="34" charset="-128"/>
                  </a:rPr>
                  <a:t>Has shown to be effective in realizing immediate and positive effect on driver behavior</a:t>
                </a:r>
              </a:p>
            </p:txBody>
          </p:sp>
        </p:grpSp>
      </p:grpSp>
      <p:grpSp>
        <p:nvGrpSpPr>
          <p:cNvPr id="6" name="Group 5"/>
          <p:cNvGrpSpPr/>
          <p:nvPr/>
        </p:nvGrpSpPr>
        <p:grpSpPr>
          <a:xfrm>
            <a:off x="1768778" y="3996817"/>
            <a:ext cx="2546683" cy="1015663"/>
            <a:chOff x="5537367" y="1645322"/>
            <a:chExt cx="2668967" cy="1354218"/>
          </a:xfrm>
        </p:grpSpPr>
        <p:sp>
          <p:nvSpPr>
            <p:cNvPr id="30" name="Down Arrow 29"/>
            <p:cNvSpPr/>
            <p:nvPr/>
          </p:nvSpPr>
          <p:spPr>
            <a:xfrm>
              <a:off x="5537367" y="1786393"/>
              <a:ext cx="574984" cy="85725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TextBox 32"/>
            <p:cNvSpPr txBox="1"/>
            <p:nvPr/>
          </p:nvSpPr>
          <p:spPr>
            <a:xfrm>
              <a:off x="6281594" y="1645322"/>
              <a:ext cx="1924740" cy="1354218"/>
            </a:xfrm>
            <a:prstGeom prst="rect">
              <a:avLst/>
            </a:prstGeom>
            <a:noFill/>
          </p:spPr>
          <p:txBody>
            <a:bodyPr wrap="square" rtlCol="0">
              <a:spAutoFit/>
            </a:bodyPr>
            <a:lstStyle/>
            <a:p>
              <a:r>
                <a:rPr lang="en-US" sz="2000" b="1" dirty="0"/>
                <a:t>Motor Vehicle Crash Rates</a:t>
              </a:r>
              <a:r>
                <a:rPr lang="en-US" sz="2000" b="1" baseline="50000" dirty="0"/>
                <a:t>1</a:t>
              </a:r>
            </a:p>
            <a:p>
              <a:r>
                <a:rPr lang="en-US" sz="2000" b="1" dirty="0"/>
                <a:t>50–90%</a:t>
              </a:r>
            </a:p>
          </p:txBody>
        </p:sp>
      </p:grpSp>
      <p:sp>
        <p:nvSpPr>
          <p:cNvPr id="36" name="TextBox 3"/>
          <p:cNvSpPr txBox="1">
            <a:spLocks noChangeArrowheads="1"/>
          </p:cNvSpPr>
          <p:nvPr/>
        </p:nvSpPr>
        <p:spPr bwMode="auto">
          <a:xfrm>
            <a:off x="2127026" y="6180930"/>
            <a:ext cx="7676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000" baseline="30000" dirty="0">
                <a:latin typeface="+mn-lt"/>
              </a:rPr>
              <a:t>1 </a:t>
            </a:r>
            <a:r>
              <a:rPr lang="en-US" sz="1000" dirty="0">
                <a:latin typeface="+mn-lt"/>
              </a:rPr>
              <a:t>Gale et. al, 2012, Mora et. al, 2010, Velasquez, et. al, 2010, Matusalen, et. al, 2006, Ballard et. al, 2004, Jutten et. al, 2002, Cocianni &amp; Taviansky, 1998); </a:t>
            </a:r>
            <a:r>
              <a:rPr lang="en-US" sz="1000" baseline="30000" dirty="0">
                <a:latin typeface="+mn-lt"/>
              </a:rPr>
              <a:t>2 </a:t>
            </a:r>
            <a:r>
              <a:rPr lang="en-US" sz="1000" dirty="0">
                <a:latin typeface="+mn-lt"/>
              </a:rPr>
              <a:t>Twilhaar, 2000; </a:t>
            </a:r>
            <a:r>
              <a:rPr lang="en-US" sz="1000" baseline="30000" dirty="0">
                <a:latin typeface="+mn-lt"/>
              </a:rPr>
              <a:t>3</a:t>
            </a:r>
            <a:r>
              <a:rPr lang="en-US" sz="1000" dirty="0">
                <a:latin typeface="+mn-lt"/>
              </a:rPr>
              <a:t> Lopez, 2006, Twiilar, 2000., </a:t>
            </a:r>
            <a:r>
              <a:rPr lang="en-US" sz="1000" baseline="30000" dirty="0">
                <a:latin typeface="+mn-lt"/>
              </a:rPr>
              <a:t>4</a:t>
            </a:r>
            <a:r>
              <a:rPr lang="en-US" sz="1000" dirty="0">
                <a:latin typeface="+mn-lt"/>
              </a:rPr>
              <a:t>Bell et. al, 2017. </a:t>
            </a:r>
            <a:endParaRPr lang="en-US" sz="1000" dirty="0">
              <a:highlight>
                <a:srgbClr val="FFFF00"/>
              </a:highlight>
              <a:latin typeface="+mn-lt"/>
            </a:endParaRPr>
          </a:p>
        </p:txBody>
      </p:sp>
      <p:grpSp>
        <p:nvGrpSpPr>
          <p:cNvPr id="14" name="Group 13"/>
          <p:cNvGrpSpPr/>
          <p:nvPr/>
        </p:nvGrpSpPr>
        <p:grpSpPr>
          <a:xfrm>
            <a:off x="7882665" y="3994182"/>
            <a:ext cx="2635592" cy="731563"/>
            <a:chOff x="5535554" y="4208506"/>
            <a:chExt cx="2712110" cy="975418"/>
          </a:xfrm>
        </p:grpSpPr>
        <p:sp>
          <p:nvSpPr>
            <p:cNvPr id="32" name="Down Arrow 31"/>
            <p:cNvSpPr/>
            <p:nvPr/>
          </p:nvSpPr>
          <p:spPr>
            <a:xfrm>
              <a:off x="5535554" y="4326674"/>
              <a:ext cx="564569" cy="85725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5" name="TextBox 34"/>
            <p:cNvSpPr txBox="1"/>
            <p:nvPr/>
          </p:nvSpPr>
          <p:spPr>
            <a:xfrm>
              <a:off x="6377352" y="4208506"/>
              <a:ext cx="1870312" cy="943849"/>
            </a:xfrm>
            <a:prstGeom prst="rect">
              <a:avLst/>
            </a:prstGeom>
            <a:noFill/>
          </p:spPr>
          <p:txBody>
            <a:bodyPr wrap="square" rtlCol="0">
              <a:spAutoFit/>
            </a:bodyPr>
            <a:lstStyle/>
            <a:p>
              <a:r>
                <a:rPr lang="en-US" sz="2000" b="1" dirty="0"/>
                <a:t>Miles Driven</a:t>
              </a:r>
              <a:r>
                <a:rPr lang="en-US" sz="2000" b="1" baseline="50000" dirty="0"/>
                <a:t>3</a:t>
              </a:r>
            </a:p>
            <a:p>
              <a:r>
                <a:rPr lang="en-US" sz="2000" b="1" dirty="0"/>
                <a:t>8-20% </a:t>
              </a:r>
            </a:p>
          </p:txBody>
        </p:sp>
      </p:grpSp>
      <p:grpSp>
        <p:nvGrpSpPr>
          <p:cNvPr id="13" name="Group 12"/>
          <p:cNvGrpSpPr/>
          <p:nvPr/>
        </p:nvGrpSpPr>
        <p:grpSpPr>
          <a:xfrm>
            <a:off x="4840394" y="3994182"/>
            <a:ext cx="2546721" cy="742271"/>
            <a:chOff x="5555946" y="2876486"/>
            <a:chExt cx="2662169" cy="989696"/>
          </a:xfrm>
        </p:grpSpPr>
        <p:sp>
          <p:nvSpPr>
            <p:cNvPr id="31" name="Down Arrow 30"/>
            <p:cNvSpPr/>
            <p:nvPr/>
          </p:nvSpPr>
          <p:spPr>
            <a:xfrm>
              <a:off x="5555946" y="3008932"/>
              <a:ext cx="573511" cy="85725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4" name="TextBox 33"/>
            <p:cNvSpPr txBox="1"/>
            <p:nvPr/>
          </p:nvSpPr>
          <p:spPr>
            <a:xfrm>
              <a:off x="6295875" y="2876486"/>
              <a:ext cx="1922240" cy="943849"/>
            </a:xfrm>
            <a:prstGeom prst="rect">
              <a:avLst/>
            </a:prstGeom>
            <a:noFill/>
          </p:spPr>
          <p:txBody>
            <a:bodyPr wrap="square" rtlCol="0">
              <a:spAutoFit/>
            </a:bodyPr>
            <a:lstStyle/>
            <a:p>
              <a:r>
                <a:rPr lang="en-US" sz="2000" b="1" dirty="0"/>
                <a:t>Speeding</a:t>
              </a:r>
              <a:r>
                <a:rPr lang="en-US" sz="2000" b="1" baseline="50000" dirty="0"/>
                <a:t>2</a:t>
              </a:r>
            </a:p>
            <a:p>
              <a:r>
                <a:rPr lang="en-US" sz="2000" b="1" dirty="0"/>
                <a:t>60% </a:t>
              </a:r>
            </a:p>
          </p:txBody>
        </p:sp>
      </p:grpSp>
      <p:sp>
        <p:nvSpPr>
          <p:cNvPr id="3" name="Title 2"/>
          <p:cNvSpPr>
            <a:spLocks noGrp="1"/>
          </p:cNvSpPr>
          <p:nvPr>
            <p:ph type="title"/>
          </p:nvPr>
        </p:nvSpPr>
        <p:spPr>
          <a:xfrm>
            <a:off x="1546804" y="288808"/>
            <a:ext cx="10606869" cy="646331"/>
          </a:xfrm>
          <a:noFill/>
        </p:spPr>
        <p:txBody>
          <a:bodyPr wrap="square" rtlCol="0">
            <a:spAutoFit/>
          </a:bodyPr>
          <a:lstStyle/>
          <a:p>
            <a:pPr algn="l" defTabSz="1219170" eaLnBrk="0" fontAlgn="base" hangingPunct="0">
              <a:spcAft>
                <a:spcPct val="0"/>
              </a:spcAft>
            </a:pPr>
            <a:r>
              <a:rPr lang="en-US" sz="4000" b="1" dirty="0">
                <a:latin typeface="Calibri" panose="020F0502020204030204" pitchFamily="34" charset="0"/>
                <a:ea typeface="MS PGothic" panose="020B0600070205080204" pitchFamily="34" charset="-128"/>
                <a:cs typeface="Calibri" panose="020F0502020204030204" pitchFamily="34" charset="0"/>
              </a:rPr>
              <a:t>In-Vehicle Monitoring Systems (IVMS)</a:t>
            </a:r>
          </a:p>
        </p:txBody>
      </p:sp>
      <p:sp>
        <p:nvSpPr>
          <p:cNvPr id="7" name="TextBox 6"/>
          <p:cNvSpPr txBox="1"/>
          <p:nvPr/>
        </p:nvSpPr>
        <p:spPr>
          <a:xfrm>
            <a:off x="2122760" y="5202697"/>
            <a:ext cx="8087233" cy="707886"/>
          </a:xfrm>
          <a:prstGeom prst="rect">
            <a:avLst/>
          </a:prstGeom>
          <a:noFill/>
        </p:spPr>
        <p:txBody>
          <a:bodyPr wrap="square" rtlCol="0">
            <a:spAutoFit/>
          </a:bodyPr>
          <a:lstStyle/>
          <a:p>
            <a:pPr algn="ctr"/>
            <a:r>
              <a:rPr lang="en-US" sz="2000" dirty="0"/>
              <a:t>NIOSH study showed a 52% reduction in safety critical events when IVMS using cameras was implemented with coaching by supervisors.</a:t>
            </a:r>
            <a:r>
              <a:rPr lang="en-US" sz="2000" baseline="30000" dirty="0"/>
              <a:t>4</a:t>
            </a:r>
          </a:p>
        </p:txBody>
      </p:sp>
    </p:spTree>
    <p:extLst>
      <p:ext uri="{BB962C8B-B14F-4D97-AF65-F5344CB8AC3E}">
        <p14:creationId xmlns:p14="http://schemas.microsoft.com/office/powerpoint/2010/main" val="1965549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4DC2547F-085C-4EC9-B90F-E900296BA584}"/>
              </a:ext>
            </a:extLst>
          </p:cNvPr>
          <p:cNvSpPr>
            <a:spLocks noGrp="1"/>
          </p:cNvSpPr>
          <p:nvPr>
            <p:ph type="title"/>
          </p:nvPr>
        </p:nvSpPr>
        <p:spPr>
          <a:xfrm>
            <a:off x="6094105" y="802955"/>
            <a:ext cx="4977976" cy="1454051"/>
          </a:xfrm>
        </p:spPr>
        <p:txBody>
          <a:bodyPr>
            <a:normAutofit/>
          </a:bodyPr>
          <a:lstStyle/>
          <a:p>
            <a:r>
              <a:rPr lang="en-US" b="1" dirty="0">
                <a:solidFill>
                  <a:srgbClr val="000000"/>
                </a:solidFill>
                <a:latin typeface="+mn-lt"/>
              </a:rPr>
              <a:t>Implementing IVMS</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Check List">
            <a:extLst>
              <a:ext uri="{FF2B5EF4-FFF2-40B4-BE49-F238E27FC236}">
                <a16:creationId xmlns:a16="http://schemas.microsoft.com/office/drawing/2014/main" id="{3118E296-5C5F-4CE5-BA37-D79F118E4A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5" name="Content Placeholder 4">
            <a:extLst>
              <a:ext uri="{FF2B5EF4-FFF2-40B4-BE49-F238E27FC236}">
                <a16:creationId xmlns:a16="http://schemas.microsoft.com/office/drawing/2014/main" id="{DB362C75-C46F-4D29-8828-29CA3D8B3303}"/>
              </a:ext>
            </a:extLst>
          </p:cNvPr>
          <p:cNvSpPr>
            <a:spLocks noGrp="1"/>
          </p:cNvSpPr>
          <p:nvPr>
            <p:ph idx="1"/>
          </p:nvPr>
        </p:nvSpPr>
        <p:spPr>
          <a:xfrm>
            <a:off x="6094105" y="2415756"/>
            <a:ext cx="5511618" cy="3639289"/>
          </a:xfrm>
        </p:spPr>
        <p:txBody>
          <a:bodyPr anchor="ctr">
            <a:normAutofit/>
          </a:bodyPr>
          <a:lstStyle/>
          <a:p>
            <a:pPr marL="465138" indent="-465138">
              <a:buFont typeface="Wingdings" panose="05000000000000000000" pitchFamily="2" charset="2"/>
              <a:buChar char="ü"/>
            </a:pPr>
            <a:r>
              <a:rPr lang="en-US" sz="3200" dirty="0">
                <a:solidFill>
                  <a:srgbClr val="000000"/>
                </a:solidFill>
              </a:rPr>
              <a:t>Pick the right system for your fleet</a:t>
            </a:r>
          </a:p>
          <a:p>
            <a:pPr marL="465138" indent="-465138">
              <a:buFont typeface="Wingdings" panose="05000000000000000000" pitchFamily="2" charset="2"/>
              <a:buChar char="ü"/>
            </a:pPr>
            <a:r>
              <a:rPr lang="en-US" sz="3200" dirty="0">
                <a:solidFill>
                  <a:srgbClr val="000000"/>
                </a:solidFill>
              </a:rPr>
              <a:t>Set realistic expectations for your equipment and drivers</a:t>
            </a:r>
          </a:p>
          <a:p>
            <a:pPr marL="465138" indent="-465138">
              <a:buFont typeface="Wingdings" panose="05000000000000000000" pitchFamily="2" charset="2"/>
              <a:buChar char="ü"/>
            </a:pPr>
            <a:r>
              <a:rPr lang="en-US" sz="3200" dirty="0">
                <a:solidFill>
                  <a:srgbClr val="000000"/>
                </a:solidFill>
              </a:rPr>
              <a:t>Conduct driver coaching based on IVMS feedback</a:t>
            </a:r>
          </a:p>
        </p:txBody>
      </p:sp>
    </p:spTree>
    <p:extLst>
      <p:ext uri="{BB962C8B-B14F-4D97-AF65-F5344CB8AC3E}">
        <p14:creationId xmlns:p14="http://schemas.microsoft.com/office/powerpoint/2010/main" val="21907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CarWash">
            <a:extLst>
              <a:ext uri="{FF2B5EF4-FFF2-40B4-BE49-F238E27FC236}">
                <a16:creationId xmlns:a16="http://schemas.microsoft.com/office/drawing/2014/main" id="{54A923D2-9CB5-4BE2-A5FF-D92D70A947A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8452"/>
          <a:stretch/>
        </p:blipFill>
        <p:spPr>
          <a:xfrm>
            <a:off x="7652620" y="2366734"/>
            <a:ext cx="4141760" cy="2963359"/>
          </a:xfrm>
          <a:prstGeom prst="rect">
            <a:avLst/>
          </a:prstGeom>
        </p:spPr>
      </p:pic>
      <p:sp>
        <p:nvSpPr>
          <p:cNvPr id="7" name="Title 6">
            <a:extLst>
              <a:ext uri="{FF2B5EF4-FFF2-40B4-BE49-F238E27FC236}">
                <a16:creationId xmlns:a16="http://schemas.microsoft.com/office/drawing/2014/main" id="{77306AB2-2CF6-4000-A0EA-71E08159EB12}"/>
              </a:ext>
            </a:extLst>
          </p:cNvPr>
          <p:cNvSpPr>
            <a:spLocks noGrp="1"/>
          </p:cNvSpPr>
          <p:nvPr>
            <p:ph type="title"/>
          </p:nvPr>
        </p:nvSpPr>
        <p:spPr>
          <a:xfrm>
            <a:off x="831850" y="3573379"/>
            <a:ext cx="10515600" cy="989096"/>
          </a:xfrm>
        </p:spPr>
        <p:txBody>
          <a:bodyPr>
            <a:normAutofit/>
          </a:bodyPr>
          <a:lstStyle/>
          <a:p>
            <a:r>
              <a:rPr lang="en-US" sz="4800" b="1" dirty="0">
                <a:latin typeface="+mn-lt"/>
              </a:rPr>
              <a:t>IVMS + Driver Coaching</a:t>
            </a:r>
          </a:p>
        </p:txBody>
      </p:sp>
    </p:spTree>
    <p:extLst>
      <p:ext uri="{BB962C8B-B14F-4D97-AF65-F5344CB8AC3E}">
        <p14:creationId xmlns:p14="http://schemas.microsoft.com/office/powerpoint/2010/main" val="3142651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EABAD4-F909-4D23-A0D8-90195BE8CF7B}"/>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Set feasible goals</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B01F7D2-2769-4901-9E89-592D08109D15}"/>
              </a:ext>
            </a:extLst>
          </p:cNvPr>
          <p:cNvSpPr>
            <a:spLocks noGrp="1"/>
          </p:cNvSpPr>
          <p:nvPr>
            <p:ph sz="half" idx="2"/>
          </p:nvPr>
        </p:nvSpPr>
        <p:spPr>
          <a:xfrm>
            <a:off x="4976030" y="2120265"/>
            <a:ext cx="6250940" cy="2617470"/>
          </a:xfrm>
        </p:spPr>
        <p:txBody>
          <a:bodyPr>
            <a:noAutofit/>
          </a:bodyPr>
          <a:lstStyle/>
          <a:p>
            <a:pPr marL="0" indent="0">
              <a:buNone/>
            </a:pPr>
            <a:r>
              <a:rPr lang="en-US" dirty="0"/>
              <a:t>Examples of effective goals include: </a:t>
            </a:r>
          </a:p>
          <a:p>
            <a:r>
              <a:rPr lang="en-US" sz="2600" dirty="0"/>
              <a:t>Zero driving time without buckled seat belt</a:t>
            </a:r>
          </a:p>
          <a:p>
            <a:r>
              <a:rPr lang="en-US" sz="2600" dirty="0"/>
              <a:t>Fewer than 3 speeding events based on IVMS tracking</a:t>
            </a:r>
          </a:p>
          <a:p>
            <a:r>
              <a:rPr lang="en-US" sz="2600" dirty="0"/>
              <a:t>Always perform a walk-around the vehicle to ensure it is safe to move it</a:t>
            </a:r>
          </a:p>
        </p:txBody>
      </p:sp>
    </p:spTree>
    <p:extLst>
      <p:ext uri="{BB962C8B-B14F-4D97-AF65-F5344CB8AC3E}">
        <p14:creationId xmlns:p14="http://schemas.microsoft.com/office/powerpoint/2010/main" val="170864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A2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00CEEB8-6A10-44EA-94B0-44CAFAD8F62D}"/>
              </a:ext>
            </a:extLst>
          </p:cNvPr>
          <p:cNvSpPr>
            <a:spLocks noGrp="1"/>
          </p:cNvSpPr>
          <p:nvPr>
            <p:ph type="title"/>
          </p:nvPr>
        </p:nvSpPr>
        <p:spPr>
          <a:xfrm>
            <a:off x="524256" y="4767072"/>
            <a:ext cx="6594189" cy="1625210"/>
          </a:xfrm>
        </p:spPr>
        <p:txBody>
          <a:bodyPr>
            <a:normAutofit/>
          </a:bodyPr>
          <a:lstStyle/>
          <a:p>
            <a:pPr algn="r"/>
            <a:r>
              <a:rPr lang="en-US" sz="4000" b="1" dirty="0">
                <a:solidFill>
                  <a:srgbClr val="FFFFFF"/>
                </a:solidFill>
                <a:latin typeface="+mn-lt"/>
              </a:rPr>
              <a:t>Case Study: Oilfield Crash</a:t>
            </a:r>
          </a:p>
        </p:txBody>
      </p:sp>
      <p:pic>
        <p:nvPicPr>
          <p:cNvPr id="2" name="Picture 1">
            <a:extLst>
              <a:ext uri="{FF2B5EF4-FFF2-40B4-BE49-F238E27FC236}">
                <a16:creationId xmlns:a16="http://schemas.microsoft.com/office/drawing/2014/main" id="{46DA4E43-7965-470D-B00D-0A602B34FB75}"/>
              </a:ext>
            </a:extLst>
          </p:cNvPr>
          <p:cNvPicPr>
            <a:picLocks noChangeAspect="1"/>
          </p:cNvPicPr>
          <p:nvPr/>
        </p:nvPicPr>
        <p:blipFill rotWithShape="1">
          <a:blip r:embed="rId3"/>
          <a:srcRect t="6337" r="1" b="26584"/>
          <a:stretch/>
        </p:blipFill>
        <p:spPr>
          <a:xfrm>
            <a:off x="327547" y="321733"/>
            <a:ext cx="7058306" cy="4107392"/>
          </a:xfrm>
          <a:prstGeom prst="rect">
            <a:avLst/>
          </a:prstGeom>
        </p:spPr>
      </p:pic>
      <p:sp>
        <p:nvSpPr>
          <p:cNvPr id="30" name="Rectangle 2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7751" y="736890"/>
            <a:ext cx="3534033" cy="5384221"/>
          </a:xfrm>
        </p:spPr>
        <p:txBody>
          <a:bodyPr anchor="ctr">
            <a:normAutofit/>
          </a:bodyPr>
          <a:lstStyle/>
          <a:p>
            <a:r>
              <a:rPr lang="en-US" sz="2400" dirty="0">
                <a:solidFill>
                  <a:srgbClr val="FFFFFF"/>
                </a:solidFill>
              </a:rPr>
              <a:t>A crude oil tanker truck rolled on it’s side in collision with pickup</a:t>
            </a:r>
          </a:p>
          <a:p>
            <a:r>
              <a:rPr lang="en-US" sz="2400" dirty="0">
                <a:solidFill>
                  <a:srgbClr val="FFFFFF"/>
                </a:solidFill>
              </a:rPr>
              <a:t>A van carrying 5 oilfield workers slammed into tanker truck and burst into flames</a:t>
            </a:r>
          </a:p>
          <a:p>
            <a:r>
              <a:rPr lang="en-US" sz="2400" dirty="0">
                <a:solidFill>
                  <a:srgbClr val="FFFFFF"/>
                </a:solidFill>
              </a:rPr>
              <a:t>All five men died, all were Hispanic</a:t>
            </a:r>
          </a:p>
          <a:p>
            <a:r>
              <a:rPr lang="en-US" sz="2400" dirty="0">
                <a:solidFill>
                  <a:srgbClr val="FFFFFF"/>
                </a:solidFill>
              </a:rPr>
              <a:t>Were heading home from work at a wellsite 78 miles from home</a:t>
            </a:r>
          </a:p>
        </p:txBody>
      </p:sp>
    </p:spTree>
    <p:extLst>
      <p:ext uri="{BB962C8B-B14F-4D97-AF65-F5344CB8AC3E}">
        <p14:creationId xmlns:p14="http://schemas.microsoft.com/office/powerpoint/2010/main" val="3405082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EABAD4-F909-4D23-A0D8-90195BE8CF7B}"/>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Meet regularly</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B01F7D2-2769-4901-9E89-592D08109D15}"/>
              </a:ext>
            </a:extLst>
          </p:cNvPr>
          <p:cNvSpPr>
            <a:spLocks noGrp="1"/>
          </p:cNvSpPr>
          <p:nvPr>
            <p:ph sz="half" idx="2"/>
          </p:nvPr>
        </p:nvSpPr>
        <p:spPr>
          <a:xfrm>
            <a:off x="4976030" y="2743798"/>
            <a:ext cx="6250940" cy="1370404"/>
          </a:xfrm>
        </p:spPr>
        <p:txBody>
          <a:bodyPr>
            <a:noAutofit/>
          </a:bodyPr>
          <a:lstStyle/>
          <a:p>
            <a:pPr marL="0" indent="0">
              <a:buNone/>
            </a:pPr>
            <a:r>
              <a:rPr lang="en-US" dirty="0"/>
              <a:t>Set weekly or monthly meetings with your employees, and go through each employee’s IVMS report with them. </a:t>
            </a:r>
          </a:p>
          <a:p>
            <a:pPr marL="0" indent="0">
              <a:buNone/>
            </a:pPr>
            <a:endParaRPr lang="en-US" dirty="0"/>
          </a:p>
        </p:txBody>
      </p:sp>
    </p:spTree>
    <p:extLst>
      <p:ext uri="{BB962C8B-B14F-4D97-AF65-F5344CB8AC3E}">
        <p14:creationId xmlns:p14="http://schemas.microsoft.com/office/powerpoint/2010/main" val="162368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ABAD4-F909-4D23-A0D8-90195BE8CF7B}"/>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Look for patterns of behaviors</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B01F7D2-2769-4901-9E89-592D08109D15}"/>
              </a:ext>
            </a:extLst>
          </p:cNvPr>
          <p:cNvSpPr>
            <a:spLocks noGrp="1"/>
          </p:cNvSpPr>
          <p:nvPr>
            <p:ph sz="half" idx="2"/>
          </p:nvPr>
        </p:nvSpPr>
        <p:spPr>
          <a:xfrm>
            <a:off x="4976030" y="2057400"/>
            <a:ext cx="6250940" cy="2743200"/>
          </a:xfrm>
        </p:spPr>
        <p:txBody>
          <a:bodyPr>
            <a:noAutofit/>
          </a:bodyPr>
          <a:lstStyle/>
          <a:p>
            <a:pPr marL="0" indent="0">
              <a:buNone/>
            </a:pPr>
            <a:r>
              <a:rPr lang="en-US" dirty="0"/>
              <a:t>Look at IVMS data for patterns of driver behaviors emerge over time. You’ll learn about your employee’s driving habits and can see what behaviors need to be targeted or how their behaviors are impacted over time with a positive safety culture.</a:t>
            </a:r>
          </a:p>
        </p:txBody>
      </p:sp>
    </p:spTree>
    <p:extLst>
      <p:ext uri="{BB962C8B-B14F-4D97-AF65-F5344CB8AC3E}">
        <p14:creationId xmlns:p14="http://schemas.microsoft.com/office/powerpoint/2010/main" val="274514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ABAD4-F909-4D23-A0D8-90195BE8CF7B}"/>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Target behaviors, not the driver</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B01F7D2-2769-4901-9E89-592D08109D15}"/>
              </a:ext>
            </a:extLst>
          </p:cNvPr>
          <p:cNvSpPr>
            <a:spLocks noGrp="1"/>
          </p:cNvSpPr>
          <p:nvPr>
            <p:ph sz="half" idx="2"/>
          </p:nvPr>
        </p:nvSpPr>
        <p:spPr>
          <a:xfrm>
            <a:off x="4976030" y="2808827"/>
            <a:ext cx="6250940" cy="1240346"/>
          </a:xfrm>
        </p:spPr>
        <p:txBody>
          <a:bodyPr>
            <a:noAutofit/>
          </a:bodyPr>
          <a:lstStyle/>
          <a:p>
            <a:pPr marL="0" indent="0">
              <a:buNone/>
            </a:pPr>
            <a:r>
              <a:rPr lang="en-US" dirty="0"/>
              <a:t>Never criticize an individual’s character, instead, target their behaviors if you want to see change.</a:t>
            </a:r>
          </a:p>
        </p:txBody>
      </p:sp>
    </p:spTree>
    <p:extLst>
      <p:ext uri="{BB962C8B-B14F-4D97-AF65-F5344CB8AC3E}">
        <p14:creationId xmlns:p14="http://schemas.microsoft.com/office/powerpoint/2010/main" val="63061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ABAD4-F909-4D23-A0D8-90195BE8CF7B}"/>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Perform ride- alongs</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B01F7D2-2769-4901-9E89-592D08109D15}"/>
              </a:ext>
            </a:extLst>
          </p:cNvPr>
          <p:cNvSpPr>
            <a:spLocks noGrp="1"/>
          </p:cNvSpPr>
          <p:nvPr>
            <p:ph sz="half" idx="2"/>
          </p:nvPr>
        </p:nvSpPr>
        <p:spPr>
          <a:xfrm>
            <a:off x="4976030" y="2613314"/>
            <a:ext cx="6250940" cy="1631372"/>
          </a:xfrm>
        </p:spPr>
        <p:txBody>
          <a:bodyPr>
            <a:noAutofit/>
          </a:bodyPr>
          <a:lstStyle/>
          <a:p>
            <a:pPr marL="0" indent="0">
              <a:buNone/>
            </a:pPr>
            <a:r>
              <a:rPr lang="en-US" dirty="0"/>
              <a:t>Ride-alongs provide an opportunity for management to interact in a one-on-one situation with employees and gain insight into their driving styles.</a:t>
            </a:r>
          </a:p>
        </p:txBody>
      </p:sp>
      <p:sp>
        <p:nvSpPr>
          <p:cNvPr id="3" name="TextBox 2">
            <a:extLst>
              <a:ext uri="{FF2B5EF4-FFF2-40B4-BE49-F238E27FC236}">
                <a16:creationId xmlns:a16="http://schemas.microsoft.com/office/drawing/2014/main" id="{8EA45156-1E7F-405D-93A4-B0CF8472C5DE}"/>
              </a:ext>
            </a:extLst>
          </p:cNvPr>
          <p:cNvSpPr txBox="1"/>
          <p:nvPr/>
        </p:nvSpPr>
        <p:spPr>
          <a:xfrm>
            <a:off x="1114234" y="5371273"/>
            <a:ext cx="8606113" cy="523220"/>
          </a:xfrm>
          <a:prstGeom prst="rect">
            <a:avLst/>
          </a:prstGeom>
          <a:noFill/>
        </p:spPr>
        <p:txBody>
          <a:bodyPr wrap="square" rtlCol="0">
            <a:spAutoFit/>
          </a:bodyPr>
          <a:lstStyle/>
          <a:p>
            <a:r>
              <a:rPr lang="en-US" sz="2800" b="1" dirty="0">
                <a:solidFill>
                  <a:srgbClr val="FF0000"/>
                </a:solidFill>
              </a:rPr>
              <a:t>**Not recommended at this time**</a:t>
            </a:r>
          </a:p>
        </p:txBody>
      </p:sp>
    </p:spTree>
    <p:extLst>
      <p:ext uri="{BB962C8B-B14F-4D97-AF65-F5344CB8AC3E}">
        <p14:creationId xmlns:p14="http://schemas.microsoft.com/office/powerpoint/2010/main" val="252608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ABAD4-F909-4D23-A0D8-90195BE8CF7B}"/>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Use discretion</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B01F7D2-2769-4901-9E89-592D08109D15}"/>
              </a:ext>
            </a:extLst>
          </p:cNvPr>
          <p:cNvSpPr>
            <a:spLocks noGrp="1"/>
          </p:cNvSpPr>
          <p:nvPr>
            <p:ph sz="half" idx="2"/>
          </p:nvPr>
        </p:nvSpPr>
        <p:spPr>
          <a:xfrm>
            <a:off x="4976030" y="2512715"/>
            <a:ext cx="6250940" cy="2287885"/>
          </a:xfrm>
        </p:spPr>
        <p:txBody>
          <a:bodyPr>
            <a:normAutofit lnSpcReduction="10000"/>
          </a:bodyPr>
          <a:lstStyle/>
          <a:p>
            <a:pPr marL="0" indent="0">
              <a:buNone/>
            </a:pPr>
            <a:r>
              <a:rPr lang="en-US" dirty="0"/>
              <a:t>With the information the IVMS provides, it is important to provide yourself and your managers the ability to use discretion on how severe violations are handled and how to proceed during coaching. </a:t>
            </a:r>
          </a:p>
          <a:p>
            <a:pPr marL="0" indent="0">
              <a:buNone/>
            </a:pPr>
            <a:endParaRPr lang="en-US" sz="2000" dirty="0"/>
          </a:p>
        </p:txBody>
      </p:sp>
    </p:spTree>
    <p:extLst>
      <p:ext uri="{BB962C8B-B14F-4D97-AF65-F5344CB8AC3E}">
        <p14:creationId xmlns:p14="http://schemas.microsoft.com/office/powerpoint/2010/main" val="2773365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ABAD4-F909-4D23-A0D8-90195BE8CF7B}"/>
              </a:ext>
            </a:extLst>
          </p:cNvPr>
          <p:cNvSpPr>
            <a:spLocks noGrp="1"/>
          </p:cNvSpPr>
          <p:nvPr>
            <p:ph type="title"/>
          </p:nvPr>
        </p:nvSpPr>
        <p:spPr>
          <a:xfrm>
            <a:off x="838200" y="963507"/>
            <a:ext cx="3494362" cy="4930986"/>
          </a:xfrm>
        </p:spPr>
        <p:txBody>
          <a:bodyPr>
            <a:normAutofit/>
          </a:bodyPr>
          <a:lstStyle/>
          <a:p>
            <a:pPr algn="r"/>
            <a:r>
              <a:rPr lang="en-US" dirty="0">
                <a:solidFill>
                  <a:schemeClr val="accent1"/>
                </a:solidFill>
              </a:rPr>
              <a:t>Remind them why safety is important</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B01F7D2-2769-4901-9E89-592D08109D15}"/>
              </a:ext>
            </a:extLst>
          </p:cNvPr>
          <p:cNvSpPr>
            <a:spLocks noGrp="1"/>
          </p:cNvSpPr>
          <p:nvPr>
            <p:ph sz="half" idx="2"/>
          </p:nvPr>
        </p:nvSpPr>
        <p:spPr>
          <a:xfrm>
            <a:off x="4976030" y="2613314"/>
            <a:ext cx="6250940" cy="1631372"/>
          </a:xfrm>
        </p:spPr>
        <p:txBody>
          <a:bodyPr>
            <a:noAutofit/>
          </a:bodyPr>
          <a:lstStyle/>
          <a:p>
            <a:pPr marL="0" indent="0">
              <a:buNone/>
            </a:pPr>
            <a:r>
              <a:rPr lang="en-US" dirty="0"/>
              <a:t>Sometimes the strongest messages are framed to focus on what is most important, going home safely to family and friends. </a:t>
            </a:r>
          </a:p>
        </p:txBody>
      </p:sp>
    </p:spTree>
    <p:extLst>
      <p:ext uri="{BB962C8B-B14F-4D97-AF65-F5344CB8AC3E}">
        <p14:creationId xmlns:p14="http://schemas.microsoft.com/office/powerpoint/2010/main" val="426643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C2547F-085C-4EC9-B90F-E900296BA584}"/>
              </a:ext>
            </a:extLst>
          </p:cNvPr>
          <p:cNvSpPr>
            <a:spLocks noGrp="1"/>
          </p:cNvSpPr>
          <p:nvPr>
            <p:ph type="title"/>
          </p:nvPr>
        </p:nvSpPr>
        <p:spPr>
          <a:xfrm>
            <a:off x="838200" y="365125"/>
            <a:ext cx="10515600" cy="1325563"/>
          </a:xfrm>
        </p:spPr>
        <p:txBody>
          <a:bodyPr>
            <a:normAutofit/>
          </a:bodyPr>
          <a:lstStyle/>
          <a:p>
            <a:r>
              <a:rPr lang="en-US" b="1">
                <a:solidFill>
                  <a:srgbClr val="000000"/>
                </a:solidFill>
                <a:latin typeface="+mn-lt"/>
              </a:rPr>
              <a:t>Journey Management</a:t>
            </a:r>
            <a:endParaRPr lang="en-US" b="1" dirty="0">
              <a:solidFill>
                <a:srgbClr val="000000"/>
              </a:solidFill>
              <a:latin typeface="+mn-lt"/>
            </a:endParaRPr>
          </a:p>
        </p:txBody>
      </p:sp>
      <p:sp>
        <p:nvSpPr>
          <p:cNvPr id="5" name="Content Placeholder 4">
            <a:extLst>
              <a:ext uri="{FF2B5EF4-FFF2-40B4-BE49-F238E27FC236}">
                <a16:creationId xmlns:a16="http://schemas.microsoft.com/office/drawing/2014/main" id="{DB362C75-C46F-4D29-8828-29CA3D8B3303}"/>
              </a:ext>
            </a:extLst>
          </p:cNvPr>
          <p:cNvSpPr>
            <a:spLocks noGrp="1"/>
          </p:cNvSpPr>
          <p:nvPr>
            <p:ph idx="1"/>
          </p:nvPr>
        </p:nvSpPr>
        <p:spPr>
          <a:xfrm>
            <a:off x="838200" y="1489887"/>
            <a:ext cx="6970486" cy="4351338"/>
          </a:xfrm>
        </p:spPr>
        <p:txBody>
          <a:bodyPr anchor="ctr">
            <a:normAutofit/>
          </a:bodyPr>
          <a:lstStyle/>
          <a:p>
            <a:pPr marL="0" indent="0">
              <a:buNone/>
            </a:pPr>
            <a:r>
              <a:rPr lang="en-US" sz="3200" b="1" dirty="0"/>
              <a:t>Definition: </a:t>
            </a:r>
            <a:r>
              <a:rPr lang="en-US" sz="3200" dirty="0"/>
              <a:t>A planned and systematic strategy to reduce transportation-related risks within a companies operations. </a:t>
            </a:r>
          </a:p>
          <a:p>
            <a:pPr marL="0" indent="0">
              <a:buNone/>
            </a:pPr>
            <a:endParaRPr lang="en-US" sz="3200" dirty="0"/>
          </a:p>
          <a:p>
            <a:pPr>
              <a:spcBef>
                <a:spcPts val="1200"/>
              </a:spcBef>
            </a:pPr>
            <a:r>
              <a:rPr lang="en-US" sz="3200" dirty="0"/>
              <a:t>Is motor vehicle travel necessary?</a:t>
            </a:r>
          </a:p>
          <a:p>
            <a:pPr>
              <a:spcBef>
                <a:spcPts val="1200"/>
              </a:spcBef>
            </a:pPr>
            <a:r>
              <a:rPr lang="en-US" sz="3200" dirty="0"/>
              <a:t>Is it the safest method of transport?</a:t>
            </a:r>
          </a:p>
          <a:p>
            <a:pPr>
              <a:spcBef>
                <a:spcPts val="1200"/>
              </a:spcBef>
            </a:pPr>
            <a:r>
              <a:rPr lang="en-US" sz="3200" dirty="0"/>
              <a:t>Is it the safest route, time of day, vehicle, and driver?</a:t>
            </a:r>
          </a:p>
        </p:txBody>
      </p:sp>
      <p:pic>
        <p:nvPicPr>
          <p:cNvPr id="8" name="Picture 7">
            <a:extLst>
              <a:ext uri="{FF2B5EF4-FFF2-40B4-BE49-F238E27FC236}">
                <a16:creationId xmlns:a16="http://schemas.microsoft.com/office/drawing/2014/main" id="{83242EA2-396E-4FE3-8928-41C8F8E40D2B}"/>
              </a:ext>
            </a:extLst>
          </p:cNvPr>
          <p:cNvPicPr>
            <a:picLocks noChangeAspect="1"/>
          </p:cNvPicPr>
          <p:nvPr/>
        </p:nvPicPr>
        <p:blipFill rotWithShape="1">
          <a:blip r:embed="rId3"/>
          <a:srcRect t="4452" b="2921"/>
          <a:stretch/>
        </p:blipFill>
        <p:spPr>
          <a:xfrm>
            <a:off x="8178810" y="1457135"/>
            <a:ext cx="3465147" cy="418328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82EC5ADB-8BD8-4C58-B9EB-6C06ED88C386}"/>
              </a:ext>
            </a:extLst>
          </p:cNvPr>
          <p:cNvSpPr txBox="1"/>
          <p:nvPr/>
        </p:nvSpPr>
        <p:spPr>
          <a:xfrm>
            <a:off x="838200" y="5949625"/>
            <a:ext cx="11513025" cy="646331"/>
          </a:xfrm>
          <a:prstGeom prst="rect">
            <a:avLst/>
          </a:prstGeom>
          <a:noFill/>
        </p:spPr>
        <p:txBody>
          <a:bodyPr wrap="square" rtlCol="0">
            <a:spAutoFit/>
          </a:bodyPr>
          <a:lstStyle/>
          <a:p>
            <a:r>
              <a:rPr lang="en-US" dirty="0"/>
              <a:t>Available at: </a:t>
            </a:r>
            <a:r>
              <a:rPr lang="en-US" dirty="0">
                <a:hlinkClick r:id="rId4"/>
              </a:rPr>
              <a:t>https://www.energysafetycanada.com/_Resources/Guidelines-Reports/JOURNEY-MANAGEMENT-A-PROGRAM-DEVELOPMENT-GUIDE</a:t>
            </a:r>
            <a:r>
              <a:rPr lang="en-US" dirty="0"/>
              <a:t> </a:t>
            </a:r>
          </a:p>
        </p:txBody>
      </p:sp>
    </p:spTree>
    <p:extLst>
      <p:ext uri="{BB962C8B-B14F-4D97-AF65-F5344CB8AC3E}">
        <p14:creationId xmlns:p14="http://schemas.microsoft.com/office/powerpoint/2010/main" val="3733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5" y="598029"/>
            <a:ext cx="10837333" cy="381000"/>
          </a:xfrm>
          <a:prstGeom prst="rect">
            <a:avLst/>
          </a:prstGeom>
          <a:noFill/>
        </p:spPr>
        <p:txBody>
          <a:bodyPr wrap="none" lIns="0" tIns="0" rIns="0" bIns="0" anchor="t">
            <a:noAutofit/>
          </a:bodyPr>
          <a:lstStyle>
            <a:lvl1pPr algn="l" rtl="0" eaLnBrk="1" fontAlgn="base" hangingPunct="1">
              <a:lnSpc>
                <a:spcPct val="100000"/>
              </a:lnSpc>
              <a:spcBef>
                <a:spcPct val="0"/>
              </a:spcBef>
              <a:spcAft>
                <a:spcPct val="0"/>
              </a:spcAft>
              <a:defRPr lang="en-GB" sz="2800" b="1" i="0" kern="1200" spc="0" baseline="0">
                <a:solidFill>
                  <a:schemeClr val="tx2"/>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2400">
                <a:solidFill>
                  <a:schemeClr val="tx2"/>
                </a:solidFill>
                <a:latin typeface="Futura Bold" pitchFamily="2" charset="0"/>
                <a:ea typeface="ヒラギノ角ゴ Pro W3" charset="0"/>
                <a:cs typeface="Arial" charset="0"/>
              </a:defRPr>
            </a:lvl2pPr>
            <a:lvl3pPr algn="l" rtl="0" eaLnBrk="1" fontAlgn="base" hangingPunct="1">
              <a:lnSpc>
                <a:spcPct val="90000"/>
              </a:lnSpc>
              <a:spcBef>
                <a:spcPct val="0"/>
              </a:spcBef>
              <a:spcAft>
                <a:spcPct val="0"/>
              </a:spcAft>
              <a:defRPr sz="2400">
                <a:solidFill>
                  <a:schemeClr val="tx2"/>
                </a:solidFill>
                <a:latin typeface="Futura Bold" pitchFamily="2" charset="0"/>
                <a:ea typeface="ヒラギノ角ゴ Pro W3" charset="0"/>
                <a:cs typeface="Arial" charset="0"/>
              </a:defRPr>
            </a:lvl3pPr>
            <a:lvl4pPr algn="l" rtl="0" eaLnBrk="1" fontAlgn="base" hangingPunct="1">
              <a:lnSpc>
                <a:spcPct val="90000"/>
              </a:lnSpc>
              <a:spcBef>
                <a:spcPct val="0"/>
              </a:spcBef>
              <a:spcAft>
                <a:spcPct val="0"/>
              </a:spcAft>
              <a:defRPr sz="2400">
                <a:solidFill>
                  <a:schemeClr val="tx2"/>
                </a:solidFill>
                <a:latin typeface="Futura Bold" pitchFamily="2" charset="0"/>
                <a:ea typeface="ヒラギノ角ゴ Pro W3" charset="0"/>
                <a:cs typeface="Arial" charset="0"/>
              </a:defRPr>
            </a:lvl4pPr>
            <a:lvl5pPr algn="l" rtl="0" eaLnBrk="1" fontAlgn="base" hangingPunct="1">
              <a:lnSpc>
                <a:spcPct val="90000"/>
              </a:lnSpc>
              <a:spcBef>
                <a:spcPct val="0"/>
              </a:spcBef>
              <a:spcAft>
                <a:spcPct val="0"/>
              </a:spcAft>
              <a:defRPr sz="2400">
                <a:solidFill>
                  <a:schemeClr val="tx2"/>
                </a:solidFill>
                <a:latin typeface="Futura Bold" pitchFamily="2" charset="0"/>
                <a:ea typeface="ヒラギノ角ゴ Pro W3" charset="0"/>
                <a:cs typeface="Arial" charset="0"/>
              </a:defRPr>
            </a:lvl5pPr>
            <a:lvl6pPr marL="457131" algn="l" rtl="0" eaLnBrk="1" fontAlgn="base" hangingPunct="1">
              <a:lnSpc>
                <a:spcPct val="90000"/>
              </a:lnSpc>
              <a:spcBef>
                <a:spcPct val="0"/>
              </a:spcBef>
              <a:spcAft>
                <a:spcPct val="0"/>
              </a:spcAft>
              <a:defRPr sz="2400">
                <a:solidFill>
                  <a:schemeClr val="tx2"/>
                </a:solidFill>
                <a:latin typeface="Futura Bold" pitchFamily="2" charset="0"/>
                <a:cs typeface="Arial" charset="0"/>
              </a:defRPr>
            </a:lvl6pPr>
            <a:lvl7pPr marL="914263" algn="l" rtl="0" eaLnBrk="1" fontAlgn="base" hangingPunct="1">
              <a:lnSpc>
                <a:spcPct val="90000"/>
              </a:lnSpc>
              <a:spcBef>
                <a:spcPct val="0"/>
              </a:spcBef>
              <a:spcAft>
                <a:spcPct val="0"/>
              </a:spcAft>
              <a:defRPr sz="2400">
                <a:solidFill>
                  <a:schemeClr val="tx2"/>
                </a:solidFill>
                <a:latin typeface="Futura Bold" pitchFamily="2" charset="0"/>
                <a:cs typeface="Arial" charset="0"/>
              </a:defRPr>
            </a:lvl7pPr>
            <a:lvl8pPr marL="1371394" algn="l" rtl="0" eaLnBrk="1" fontAlgn="base" hangingPunct="1">
              <a:lnSpc>
                <a:spcPct val="90000"/>
              </a:lnSpc>
              <a:spcBef>
                <a:spcPct val="0"/>
              </a:spcBef>
              <a:spcAft>
                <a:spcPct val="0"/>
              </a:spcAft>
              <a:defRPr sz="2400">
                <a:solidFill>
                  <a:schemeClr val="tx2"/>
                </a:solidFill>
                <a:latin typeface="Futura Bold" pitchFamily="2" charset="0"/>
                <a:cs typeface="Arial" charset="0"/>
              </a:defRPr>
            </a:lvl8pPr>
            <a:lvl9pPr marL="1828525" algn="l" rtl="0" eaLnBrk="1" fontAlgn="base" hangingPunct="1">
              <a:lnSpc>
                <a:spcPct val="90000"/>
              </a:lnSpc>
              <a:spcBef>
                <a:spcPct val="0"/>
              </a:spcBef>
              <a:spcAft>
                <a:spcPct val="0"/>
              </a:spcAft>
              <a:defRPr sz="2400">
                <a:solidFill>
                  <a:schemeClr val="tx2"/>
                </a:solidFill>
                <a:latin typeface="Futura Bold" pitchFamily="2" charset="0"/>
                <a:cs typeface="Arial" charset="0"/>
              </a:defRPr>
            </a:lvl9pPr>
          </a:lstStyle>
          <a:p>
            <a:r>
              <a:rPr lang="en-US" sz="3733" dirty="0">
                <a:solidFill>
                  <a:schemeClr val="accent2"/>
                </a:solidFill>
              </a:rPr>
              <a:t>Free Resources</a:t>
            </a:r>
          </a:p>
        </p:txBody>
      </p:sp>
      <p:sp>
        <p:nvSpPr>
          <p:cNvPr id="3" name="Text Placeholder 138"/>
          <p:cNvSpPr txBox="1">
            <a:spLocks/>
          </p:cNvSpPr>
          <p:nvPr/>
        </p:nvSpPr>
        <p:spPr>
          <a:xfrm>
            <a:off x="677335" y="1121408"/>
            <a:ext cx="10837333" cy="381000"/>
          </a:xfrm>
          <a:prstGeom prst="rect">
            <a:avLst/>
          </a:prstGeom>
        </p:spPr>
        <p:txBody>
          <a:bodyPr lIns="0" tIns="0" rIns="0" bIns="0" anchor="t"/>
          <a:lstStyle>
            <a:lvl1pPr marL="0" indent="0" algn="l" rtl="0" eaLnBrk="1" fontAlgn="base" hangingPunct="1">
              <a:lnSpc>
                <a:spcPct val="100000"/>
              </a:lnSpc>
              <a:spcBef>
                <a:spcPct val="0"/>
              </a:spcBef>
              <a:spcAft>
                <a:spcPts val="0"/>
              </a:spcAft>
              <a:buClrTx/>
              <a:buSzPct val="100000"/>
              <a:buFont typeface="Arial"/>
              <a:buNone/>
              <a:defRPr sz="2400" baseline="0">
                <a:solidFill>
                  <a:schemeClr val="tx1"/>
                </a:solidFill>
                <a:latin typeface="Arial" panose="020B0604020202020204" pitchFamily="34" charset="0"/>
                <a:ea typeface="ヒラギノ角ゴ Pro W3" charset="0"/>
                <a:cs typeface="Arial" panose="020B0604020202020204" pitchFamily="34" charset="0"/>
              </a:defRPr>
            </a:lvl1pPr>
            <a:lvl2pPr marL="3810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Arial" charset="0"/>
                <a:cs typeface="+mn-cs"/>
              </a:defRPr>
            </a:lvl2pPr>
            <a:lvl3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3pPr>
            <a:lvl4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4pPr>
            <a:lvl5pPr marL="381000" indent="-190500" algn="l" rtl="0" eaLnBrk="1" fontAlgn="base" hangingPunct="1">
              <a:lnSpc>
                <a:spcPct val="140000"/>
              </a:lnSpc>
              <a:spcBef>
                <a:spcPct val="20000"/>
              </a:spcBef>
              <a:spcAft>
                <a:spcPts val="0"/>
              </a:spcAft>
              <a:buClrTx/>
              <a:buSzPct val="100000"/>
              <a:buFont typeface="Arial"/>
              <a:buChar char="•"/>
              <a:defRPr sz="1600">
                <a:solidFill>
                  <a:schemeClr val="tx1"/>
                </a:solidFill>
                <a:latin typeface="+mn-lt"/>
                <a:ea typeface="Arial" charset="0"/>
                <a:cs typeface="+mn-cs"/>
              </a:defRPr>
            </a:lvl5pPr>
            <a:lvl6pPr marL="2514223" indent="-228566" algn="l" rtl="0" eaLnBrk="1" fontAlgn="base" hangingPunct="1">
              <a:spcBef>
                <a:spcPct val="20000"/>
              </a:spcBef>
              <a:spcAft>
                <a:spcPct val="0"/>
              </a:spcAft>
              <a:buFont typeface="Arial" charset="0"/>
              <a:buChar char="»"/>
              <a:defRPr sz="2000">
                <a:solidFill>
                  <a:schemeClr val="tx1"/>
                </a:solidFill>
                <a:latin typeface="+mn-lt"/>
                <a:cs typeface="+mn-cs"/>
              </a:defRPr>
            </a:lvl6pPr>
            <a:lvl7pPr marL="2971354" indent="-228566" algn="l" rtl="0" eaLnBrk="1" fontAlgn="base" hangingPunct="1">
              <a:spcBef>
                <a:spcPct val="20000"/>
              </a:spcBef>
              <a:spcAft>
                <a:spcPct val="0"/>
              </a:spcAft>
              <a:buFont typeface="Arial" charset="0"/>
              <a:buChar char="»"/>
              <a:defRPr sz="2000">
                <a:solidFill>
                  <a:schemeClr val="tx1"/>
                </a:solidFill>
                <a:latin typeface="+mn-lt"/>
                <a:cs typeface="+mn-cs"/>
              </a:defRPr>
            </a:lvl7pPr>
            <a:lvl8pPr marL="3428485" indent="-228566" algn="l" rtl="0" eaLnBrk="1" fontAlgn="base" hangingPunct="1">
              <a:spcBef>
                <a:spcPct val="20000"/>
              </a:spcBef>
              <a:spcAft>
                <a:spcPct val="0"/>
              </a:spcAft>
              <a:buFont typeface="Arial" charset="0"/>
              <a:buChar char="»"/>
              <a:defRPr sz="2000">
                <a:solidFill>
                  <a:schemeClr val="tx1"/>
                </a:solidFill>
                <a:latin typeface="+mn-lt"/>
                <a:cs typeface="+mn-cs"/>
              </a:defRPr>
            </a:lvl8pPr>
            <a:lvl9pPr marL="3885617" indent="-228566" algn="l" rtl="0" eaLnBrk="1" fontAlgn="base" hangingPunct="1">
              <a:spcBef>
                <a:spcPct val="20000"/>
              </a:spcBef>
              <a:spcAft>
                <a:spcPct val="0"/>
              </a:spcAft>
              <a:buFont typeface="Arial" charset="0"/>
              <a:buChar char="»"/>
              <a:defRPr sz="2000">
                <a:solidFill>
                  <a:schemeClr val="tx1"/>
                </a:solidFill>
                <a:latin typeface="+mn-lt"/>
                <a:cs typeface="+mn-cs"/>
              </a:defRPr>
            </a:lvl9pPr>
          </a:lstStyle>
          <a:p>
            <a:endParaRPr lang="en-US" sz="3200" kern="0" dirty="0"/>
          </a:p>
        </p:txBody>
      </p:sp>
      <p:sp>
        <p:nvSpPr>
          <p:cNvPr id="4" name="Content Placeholder 3"/>
          <p:cNvSpPr txBox="1">
            <a:spLocks/>
          </p:cNvSpPr>
          <p:nvPr/>
        </p:nvSpPr>
        <p:spPr>
          <a:xfrm>
            <a:off x="581077" y="1120108"/>
            <a:ext cx="8291075" cy="3586613"/>
          </a:xfrm>
          <a:prstGeom prst="rect">
            <a:avLst/>
          </a:prstGeom>
        </p:spPr>
        <p:txBody>
          <a:bodyPr/>
          <a:lstStyle>
            <a:lvl1pPr marL="1905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ヒラギノ角ゴ Pro W3" charset="0"/>
                <a:cs typeface="+mn-cs"/>
              </a:defRPr>
            </a:lvl1pPr>
            <a:lvl2pPr marL="381000" indent="-190500" algn="l" rtl="0" eaLnBrk="1" fontAlgn="base" hangingPunct="1">
              <a:lnSpc>
                <a:spcPct val="140000"/>
              </a:lnSpc>
              <a:spcBef>
                <a:spcPct val="0"/>
              </a:spcBef>
              <a:spcAft>
                <a:spcPts val="0"/>
              </a:spcAft>
              <a:buClrTx/>
              <a:buSzPct val="100000"/>
              <a:buFont typeface="Arial"/>
              <a:buChar char="•"/>
              <a:defRPr sz="2000">
                <a:solidFill>
                  <a:schemeClr val="tx1"/>
                </a:solidFill>
                <a:latin typeface="+mn-lt"/>
                <a:ea typeface="Arial" charset="0"/>
                <a:cs typeface="+mn-cs"/>
              </a:defRPr>
            </a:lvl2pPr>
            <a:lvl3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3pPr>
            <a:lvl4pPr marL="381000" indent="-190500" algn="l" rtl="0" eaLnBrk="1" fontAlgn="base" hangingPunct="1">
              <a:lnSpc>
                <a:spcPct val="140000"/>
              </a:lnSpc>
              <a:spcBef>
                <a:spcPct val="0"/>
              </a:spcBef>
              <a:spcAft>
                <a:spcPts val="0"/>
              </a:spcAft>
              <a:buClrTx/>
              <a:buSzPct val="100000"/>
              <a:buFont typeface="Arial"/>
              <a:buChar char="•"/>
              <a:defRPr sz="1600">
                <a:solidFill>
                  <a:schemeClr val="tx1"/>
                </a:solidFill>
                <a:latin typeface="+mn-lt"/>
                <a:ea typeface="Arial" charset="0"/>
                <a:cs typeface="+mn-cs"/>
              </a:defRPr>
            </a:lvl4pPr>
            <a:lvl5pPr marL="381000" indent="-190500" algn="l" rtl="0" eaLnBrk="1" fontAlgn="base" hangingPunct="1">
              <a:lnSpc>
                <a:spcPct val="140000"/>
              </a:lnSpc>
              <a:spcBef>
                <a:spcPct val="20000"/>
              </a:spcBef>
              <a:spcAft>
                <a:spcPts val="0"/>
              </a:spcAft>
              <a:buClrTx/>
              <a:buSzPct val="100000"/>
              <a:buFont typeface="Arial"/>
              <a:buChar char="•"/>
              <a:defRPr sz="1600">
                <a:solidFill>
                  <a:schemeClr val="tx1"/>
                </a:solidFill>
                <a:latin typeface="+mn-lt"/>
                <a:ea typeface="Arial" charset="0"/>
                <a:cs typeface="+mn-cs"/>
              </a:defRPr>
            </a:lvl5pPr>
            <a:lvl6pPr marL="2514223" indent="-228566" algn="l" rtl="0" eaLnBrk="1" fontAlgn="base" hangingPunct="1">
              <a:spcBef>
                <a:spcPct val="20000"/>
              </a:spcBef>
              <a:spcAft>
                <a:spcPct val="0"/>
              </a:spcAft>
              <a:buFont typeface="Arial" charset="0"/>
              <a:buChar char="»"/>
              <a:defRPr sz="2000">
                <a:solidFill>
                  <a:schemeClr val="tx1"/>
                </a:solidFill>
                <a:latin typeface="+mn-lt"/>
                <a:cs typeface="+mn-cs"/>
              </a:defRPr>
            </a:lvl6pPr>
            <a:lvl7pPr marL="2971354" indent="-228566" algn="l" rtl="0" eaLnBrk="1" fontAlgn="base" hangingPunct="1">
              <a:spcBef>
                <a:spcPct val="20000"/>
              </a:spcBef>
              <a:spcAft>
                <a:spcPct val="0"/>
              </a:spcAft>
              <a:buFont typeface="Arial" charset="0"/>
              <a:buChar char="»"/>
              <a:defRPr sz="2000">
                <a:solidFill>
                  <a:schemeClr val="tx1"/>
                </a:solidFill>
                <a:latin typeface="+mn-lt"/>
                <a:cs typeface="+mn-cs"/>
              </a:defRPr>
            </a:lvl7pPr>
            <a:lvl8pPr marL="3428485" indent="-228566" algn="l" rtl="0" eaLnBrk="1" fontAlgn="base" hangingPunct="1">
              <a:spcBef>
                <a:spcPct val="20000"/>
              </a:spcBef>
              <a:spcAft>
                <a:spcPct val="0"/>
              </a:spcAft>
              <a:buFont typeface="Arial" charset="0"/>
              <a:buChar char="»"/>
              <a:defRPr sz="2000">
                <a:solidFill>
                  <a:schemeClr val="tx1"/>
                </a:solidFill>
                <a:latin typeface="+mn-lt"/>
                <a:cs typeface="+mn-cs"/>
              </a:defRPr>
            </a:lvl8pPr>
            <a:lvl9pPr marL="3885617" indent="-228566" algn="l" rtl="0" eaLnBrk="1" fontAlgn="base" hangingPunct="1">
              <a:spcBef>
                <a:spcPct val="20000"/>
              </a:spcBef>
              <a:spcAft>
                <a:spcPct val="0"/>
              </a:spcAft>
              <a:buFont typeface="Arial" charset="0"/>
              <a:buChar char="»"/>
              <a:defRPr sz="2000">
                <a:solidFill>
                  <a:schemeClr val="tx1"/>
                </a:solidFill>
                <a:latin typeface="+mn-lt"/>
                <a:cs typeface="+mn-cs"/>
              </a:defRPr>
            </a:lvl9pPr>
          </a:lstStyle>
          <a:p>
            <a:pPr marL="0" indent="0">
              <a:lnSpc>
                <a:spcPct val="100000"/>
              </a:lnSpc>
              <a:buNone/>
            </a:pPr>
            <a:r>
              <a:rPr lang="en-US" sz="3200" kern="0" dirty="0" err="1"/>
              <a:t>eDriving</a:t>
            </a:r>
            <a:r>
              <a:rPr lang="en-US" sz="3200" kern="0" dirty="0"/>
              <a:t> seminar: The seven stages of distraction denial </a:t>
            </a:r>
          </a:p>
          <a:p>
            <a:pPr marL="0" indent="0">
              <a:lnSpc>
                <a:spcPct val="100000"/>
              </a:lnSpc>
              <a:buNone/>
            </a:pPr>
            <a:r>
              <a:rPr lang="en-US" sz="2133" kern="0" dirty="0">
                <a:hlinkClick r:id="rId3"/>
              </a:rPr>
              <a:t>https://www.edriving.com/distracted-driving/</a:t>
            </a:r>
            <a:r>
              <a:rPr lang="en-US" sz="2133" kern="0" dirty="0"/>
              <a:t>  </a:t>
            </a:r>
          </a:p>
          <a:p>
            <a:pPr marL="0" indent="0">
              <a:lnSpc>
                <a:spcPct val="100000"/>
              </a:lnSpc>
              <a:buNone/>
            </a:pPr>
            <a:endParaRPr lang="en-US" sz="2133" kern="0" dirty="0"/>
          </a:p>
          <a:p>
            <a:pPr marL="0" indent="0">
              <a:lnSpc>
                <a:spcPct val="100000"/>
              </a:lnSpc>
              <a:buNone/>
            </a:pPr>
            <a:r>
              <a:rPr lang="en-US" sz="3200" kern="0" dirty="0"/>
              <a:t>International Assn. of Oil and Gas Producers (IOGP)</a:t>
            </a:r>
          </a:p>
          <a:p>
            <a:pPr marL="0" indent="0">
              <a:lnSpc>
                <a:spcPct val="100000"/>
              </a:lnSpc>
              <a:buNone/>
            </a:pPr>
            <a:r>
              <a:rPr lang="en-US" sz="2133" dirty="0">
                <a:hlinkClick r:id="rId4"/>
              </a:rPr>
              <a:t>https://www.iogp.org/oil-and-gas-safety/land-transport-safety/</a:t>
            </a:r>
            <a:r>
              <a:rPr lang="en-US" sz="2133" dirty="0"/>
              <a:t> </a:t>
            </a:r>
          </a:p>
          <a:p>
            <a:pPr marL="0" indent="0">
              <a:lnSpc>
                <a:spcPct val="100000"/>
              </a:lnSpc>
              <a:buNone/>
            </a:pPr>
            <a:endParaRPr lang="en-US" sz="2133" dirty="0"/>
          </a:p>
          <a:p>
            <a:pPr marL="0" indent="0">
              <a:lnSpc>
                <a:spcPct val="100000"/>
              </a:lnSpc>
              <a:buNone/>
            </a:pPr>
            <a:r>
              <a:rPr lang="en-US" sz="3200" kern="0" dirty="0"/>
              <a:t>Network of Employers for Traffic Safety: </a:t>
            </a:r>
          </a:p>
          <a:p>
            <a:pPr marL="0" indent="0">
              <a:lnSpc>
                <a:spcPct val="100000"/>
              </a:lnSpc>
              <a:buNone/>
            </a:pPr>
            <a:r>
              <a:rPr lang="en-US" sz="2133" dirty="0">
                <a:hlinkClick r:id="rId5"/>
              </a:rPr>
              <a:t>https://driventowellness.org/</a:t>
            </a:r>
            <a:r>
              <a:rPr lang="en-US" sz="2133" dirty="0"/>
              <a:t>  </a:t>
            </a:r>
          </a:p>
          <a:p>
            <a:pPr marL="0" indent="0">
              <a:lnSpc>
                <a:spcPct val="100000"/>
              </a:lnSpc>
              <a:buNone/>
            </a:pPr>
            <a:endParaRPr lang="en-US" sz="2133" dirty="0"/>
          </a:p>
          <a:p>
            <a:pPr marL="0" indent="0">
              <a:lnSpc>
                <a:spcPct val="100000"/>
              </a:lnSpc>
              <a:buNone/>
            </a:pPr>
            <a:endParaRPr lang="en-US" sz="3200" kern="0" dirty="0"/>
          </a:p>
          <a:p>
            <a:pPr marL="0" indent="0">
              <a:lnSpc>
                <a:spcPct val="100000"/>
              </a:lnSpc>
              <a:buNone/>
            </a:pPr>
            <a:endParaRPr lang="en-US" sz="3200" kern="0" dirty="0"/>
          </a:p>
          <a:p>
            <a:pPr marL="0" indent="0">
              <a:lnSpc>
                <a:spcPct val="100000"/>
              </a:lnSpc>
              <a:buNone/>
            </a:pPr>
            <a:endParaRPr lang="en-US" sz="3200" kern="0" dirty="0"/>
          </a:p>
        </p:txBody>
      </p:sp>
      <p:pic>
        <p:nvPicPr>
          <p:cNvPr id="6" name="Picture 5"/>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180709" y="1876927"/>
            <a:ext cx="2163663" cy="2984812"/>
          </a:xfrm>
          <a:prstGeom prst="rect">
            <a:avLst/>
          </a:prstGeom>
        </p:spPr>
      </p:pic>
    </p:spTree>
    <p:extLst>
      <p:ext uri="{BB962C8B-B14F-4D97-AF65-F5344CB8AC3E}">
        <p14:creationId xmlns:p14="http://schemas.microsoft.com/office/powerpoint/2010/main" val="22270478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6B389-C685-4B95-B6AC-A3C53C06F0D5}"/>
              </a:ext>
            </a:extLst>
          </p:cNvPr>
          <p:cNvSpPr>
            <a:spLocks noGrp="1"/>
          </p:cNvSpPr>
          <p:nvPr>
            <p:ph type="title"/>
          </p:nvPr>
        </p:nvSpPr>
        <p:spPr/>
        <p:txBody>
          <a:bodyPr/>
          <a:lstStyle/>
          <a:p>
            <a:pPr fontAlgn="base">
              <a:lnSpc>
                <a:spcPct val="100000"/>
              </a:lnSpc>
              <a:spcAft>
                <a:spcPct val="0"/>
              </a:spcAft>
            </a:pPr>
            <a:r>
              <a:rPr lang="en-US" sz="3733" b="1" dirty="0">
                <a:solidFill>
                  <a:schemeClr val="accent2"/>
                </a:solidFill>
                <a:latin typeface="Arial" panose="020B0604020202020204" pitchFamily="34" charset="0"/>
                <a:cs typeface="Arial" panose="020B0604020202020204" pitchFamily="34" charset="0"/>
              </a:rPr>
              <a:t>Seatbelt Campaign and Materials</a:t>
            </a:r>
          </a:p>
        </p:txBody>
      </p:sp>
      <p:sp>
        <p:nvSpPr>
          <p:cNvPr id="3" name="Content Placeholder 2">
            <a:extLst>
              <a:ext uri="{FF2B5EF4-FFF2-40B4-BE49-F238E27FC236}">
                <a16:creationId xmlns:a16="http://schemas.microsoft.com/office/drawing/2014/main" id="{94A748C1-DA89-4F1D-BEB6-25A604F3FB1E}"/>
              </a:ext>
            </a:extLst>
          </p:cNvPr>
          <p:cNvSpPr>
            <a:spLocks noGrp="1"/>
          </p:cNvSpPr>
          <p:nvPr>
            <p:ph idx="1"/>
          </p:nvPr>
        </p:nvSpPr>
        <p:spPr/>
        <p:txBody>
          <a:bodyPr/>
          <a:lstStyle/>
          <a:p>
            <a:r>
              <a:rPr lang="en-US" dirty="0"/>
              <a:t>National Highway Traffic Safety Administration (NHTSA):</a:t>
            </a:r>
          </a:p>
          <a:p>
            <a:pPr lvl="1"/>
            <a:r>
              <a:rPr lang="en-US" dirty="0">
                <a:hlinkClick r:id="rId2"/>
              </a:rPr>
              <a:t>https://2seconds2click.org/</a:t>
            </a:r>
            <a:endParaRPr lang="en-US" dirty="0"/>
          </a:p>
          <a:p>
            <a:pPr lvl="1"/>
            <a:endParaRPr lang="en-US" dirty="0"/>
          </a:p>
          <a:p>
            <a:pPr lvl="1"/>
            <a:endParaRPr lang="en-US" dirty="0"/>
          </a:p>
          <a:p>
            <a:r>
              <a:rPr lang="en-US" dirty="0"/>
              <a:t>International Oil and Gas Producers (IOGP):</a:t>
            </a:r>
          </a:p>
          <a:p>
            <a:pPr lvl="1"/>
            <a:r>
              <a:rPr lang="en-US" dirty="0">
                <a:hlinkClick r:id="rId3"/>
              </a:rPr>
              <a:t>https://www.iogp.org/buckleup/</a:t>
            </a:r>
            <a:r>
              <a:rPr lang="en-US" dirty="0"/>
              <a:t> </a:t>
            </a:r>
          </a:p>
        </p:txBody>
      </p:sp>
    </p:spTree>
    <p:extLst>
      <p:ext uri="{BB962C8B-B14F-4D97-AF65-F5344CB8AC3E}">
        <p14:creationId xmlns:p14="http://schemas.microsoft.com/office/powerpoint/2010/main" val="1864020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75" y="377084"/>
            <a:ext cx="10515600" cy="1325563"/>
          </a:xfrm>
        </p:spPr>
        <p:txBody>
          <a:bodyPr>
            <a:normAutofit/>
          </a:bodyPr>
          <a:lstStyle/>
          <a:p>
            <a:r>
              <a:rPr lang="en-US" sz="3600" b="1" dirty="0">
                <a:solidFill>
                  <a:schemeClr val="accent2"/>
                </a:solidFill>
                <a:latin typeface="Ebrima" panose="02000000000000000000" pitchFamily="2" charset="0"/>
                <a:ea typeface="Ebrima" panose="02000000000000000000" pitchFamily="2" charset="0"/>
                <a:cs typeface="Ebrima" panose="02000000000000000000" pitchFamily="2" charset="0"/>
              </a:rPr>
              <a:t>CDC COVID resources for businesses</a:t>
            </a:r>
          </a:p>
        </p:txBody>
      </p:sp>
      <p:sp>
        <p:nvSpPr>
          <p:cNvPr id="3" name="TextBox 2">
            <a:extLst>
              <a:ext uri="{FF2B5EF4-FFF2-40B4-BE49-F238E27FC236}">
                <a16:creationId xmlns:a16="http://schemas.microsoft.com/office/drawing/2014/main" id="{9473051C-1386-4466-8E30-6757017E9D9F}"/>
              </a:ext>
            </a:extLst>
          </p:cNvPr>
          <p:cNvSpPr txBox="1"/>
          <p:nvPr/>
        </p:nvSpPr>
        <p:spPr>
          <a:xfrm>
            <a:off x="579275" y="5686818"/>
            <a:ext cx="9497786" cy="369332"/>
          </a:xfrm>
          <a:prstGeom prst="rect">
            <a:avLst/>
          </a:prstGeom>
          <a:noFill/>
        </p:spPr>
        <p:txBody>
          <a:bodyPr wrap="square" rtlCol="0">
            <a:spAutoFit/>
          </a:bodyPr>
          <a:lstStyle/>
          <a:p>
            <a:r>
              <a:rPr lang="en-US" dirty="0">
                <a:hlinkClick r:id="rId3"/>
              </a:rPr>
              <a:t>https://www.cdc.gov/coronavirus/2019-ncov/community/organizations/businesses-employers.html</a:t>
            </a:r>
            <a:r>
              <a:rPr lang="en-US" dirty="0"/>
              <a:t> </a:t>
            </a:r>
          </a:p>
        </p:txBody>
      </p:sp>
      <p:pic>
        <p:nvPicPr>
          <p:cNvPr id="4" name="Picture 3">
            <a:extLst>
              <a:ext uri="{FF2B5EF4-FFF2-40B4-BE49-F238E27FC236}">
                <a16:creationId xmlns:a16="http://schemas.microsoft.com/office/drawing/2014/main" id="{6693D553-DEED-44A8-8495-8481A03641D4}"/>
              </a:ext>
            </a:extLst>
          </p:cNvPr>
          <p:cNvPicPr>
            <a:picLocks noChangeAspect="1"/>
          </p:cNvPicPr>
          <p:nvPr/>
        </p:nvPicPr>
        <p:blipFill>
          <a:blip r:embed="rId4"/>
          <a:stretch>
            <a:fillRect/>
          </a:stretch>
        </p:blipFill>
        <p:spPr>
          <a:xfrm>
            <a:off x="579275" y="1482787"/>
            <a:ext cx="5977642" cy="4014764"/>
          </a:xfrm>
          <a:prstGeom prst="rect">
            <a:avLst/>
          </a:prstGeom>
        </p:spPr>
      </p:pic>
    </p:spTree>
    <p:extLst>
      <p:ext uri="{BB962C8B-B14F-4D97-AF65-F5344CB8AC3E}">
        <p14:creationId xmlns:p14="http://schemas.microsoft.com/office/powerpoint/2010/main" val="51343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   </a:t>
            </a:r>
            <a:r>
              <a:rPr lang="en-US" sz="4000" b="1" dirty="0">
                <a:solidFill>
                  <a:srgbClr val="FFFFFF"/>
                </a:solidFill>
                <a:latin typeface="+mn-lt"/>
              </a:rPr>
              <a:t>Case Study: Significant Factors</a:t>
            </a:r>
            <a:endParaRPr lang="en-US" b="1" dirty="0">
              <a:solidFill>
                <a:srgbClr val="FFFFFF"/>
              </a:solidFill>
              <a:latin typeface="+mn-l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410" r="1" b="1"/>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8029319" y="917725"/>
            <a:ext cx="3424739" cy="4852362"/>
          </a:xfrm>
        </p:spPr>
        <p:txBody>
          <a:bodyPr vert="horz" lIns="91440" tIns="45720" rIns="91440" bIns="45720" rtlCol="0" anchor="ctr">
            <a:normAutofit/>
          </a:bodyPr>
          <a:lstStyle/>
          <a:p>
            <a:r>
              <a:rPr lang="en-US" sz="2400" dirty="0">
                <a:solidFill>
                  <a:srgbClr val="FFFFFF"/>
                </a:solidFill>
              </a:rPr>
              <a:t>Dark, unlit roads</a:t>
            </a:r>
          </a:p>
          <a:p>
            <a:r>
              <a:rPr lang="en-US" sz="2400" dirty="0">
                <a:solidFill>
                  <a:srgbClr val="FFFFFF"/>
                </a:solidFill>
              </a:rPr>
              <a:t>Crude oil cargo tank in road and not visible</a:t>
            </a:r>
          </a:p>
          <a:p>
            <a:r>
              <a:rPr lang="en-US" sz="2400" dirty="0">
                <a:solidFill>
                  <a:srgbClr val="FFFFFF"/>
                </a:solidFill>
              </a:rPr>
              <a:t>Long drive to/from work</a:t>
            </a:r>
          </a:p>
          <a:p>
            <a:r>
              <a:rPr lang="en-US" sz="2400" dirty="0">
                <a:solidFill>
                  <a:srgbClr val="FFFFFF"/>
                </a:solidFill>
              </a:rPr>
              <a:t>Potential fatigue/ distraction</a:t>
            </a:r>
          </a:p>
          <a:p>
            <a:r>
              <a:rPr lang="en-US" sz="2400" dirty="0">
                <a:solidFill>
                  <a:srgbClr val="FFFFFF"/>
                </a:solidFill>
              </a:rPr>
              <a:t>Crash reports did not report any info on seatbelt use, ejection, or other contributing factors</a:t>
            </a:r>
          </a:p>
        </p:txBody>
      </p:sp>
    </p:spTree>
    <p:extLst>
      <p:ext uri="{BB962C8B-B14F-4D97-AF65-F5344CB8AC3E}">
        <p14:creationId xmlns:p14="http://schemas.microsoft.com/office/powerpoint/2010/main" val="46292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75" y="377084"/>
            <a:ext cx="10515600" cy="1325563"/>
          </a:xfrm>
        </p:spPr>
        <p:txBody>
          <a:bodyPr>
            <a:normAutofit/>
          </a:bodyPr>
          <a:lstStyle/>
          <a:p>
            <a:r>
              <a:rPr lang="en-US" sz="3600" b="1" dirty="0">
                <a:solidFill>
                  <a:schemeClr val="accent2"/>
                </a:solidFill>
                <a:latin typeface="Ebrima" panose="02000000000000000000" pitchFamily="2" charset="0"/>
                <a:ea typeface="Ebrima" panose="02000000000000000000" pitchFamily="2" charset="0"/>
                <a:cs typeface="Ebrima" panose="02000000000000000000" pitchFamily="2" charset="0"/>
              </a:rPr>
              <a:t>NIOSH fatigue fact sheets for oil &amp; gas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638" y="2368403"/>
            <a:ext cx="2693691" cy="3490687"/>
          </a:xfrm>
          <a:prstGeom prst="rect">
            <a:avLst/>
          </a:prstGeom>
          <a:ln>
            <a:solidFill>
              <a:schemeClr val="bg1">
                <a:lumMod val="50000"/>
              </a:schemeClr>
            </a:solidFill>
          </a:ln>
        </p:spPr>
      </p:pic>
      <p:sp>
        <p:nvSpPr>
          <p:cNvPr id="7" name="Rectangle 6"/>
          <p:cNvSpPr/>
          <p:nvPr/>
        </p:nvSpPr>
        <p:spPr>
          <a:xfrm>
            <a:off x="834753" y="6091442"/>
            <a:ext cx="4621828" cy="307777"/>
          </a:xfrm>
          <a:prstGeom prst="rect">
            <a:avLst/>
          </a:prstGeom>
        </p:spPr>
        <p:txBody>
          <a:bodyPr wrap="square">
            <a:spAutoFit/>
          </a:bodyPr>
          <a:lstStyle/>
          <a:p>
            <a:r>
              <a:rPr lang="en-US" sz="1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hlinkClick r:id="rId4"/>
              </a:rPr>
              <a:t>https://www.cdc.gov/niosh/docs/2018-126/default.html</a:t>
            </a:r>
            <a:r>
              <a:rPr lang="en-US" sz="1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 </a:t>
            </a:r>
          </a:p>
        </p:txBody>
      </p:sp>
      <p:sp>
        <p:nvSpPr>
          <p:cNvPr id="10" name="TextBox 9"/>
          <p:cNvSpPr txBox="1"/>
          <p:nvPr/>
        </p:nvSpPr>
        <p:spPr>
          <a:xfrm>
            <a:off x="2090169" y="1681526"/>
            <a:ext cx="2353056" cy="523220"/>
          </a:xfrm>
          <a:prstGeom prst="rect">
            <a:avLst/>
          </a:prstGeom>
          <a:noFill/>
        </p:spPr>
        <p:txBody>
          <a:bodyPr wrap="square" rtlCol="0">
            <a:spAutoFit/>
          </a:bodyPr>
          <a:lstStyle/>
          <a:p>
            <a:r>
              <a:rPr lang="en-US" sz="28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For workers</a:t>
            </a:r>
          </a:p>
        </p:txBody>
      </p:sp>
      <p:sp>
        <p:nvSpPr>
          <p:cNvPr id="12" name="TextBox 11"/>
          <p:cNvSpPr txBox="1"/>
          <p:nvPr/>
        </p:nvSpPr>
        <p:spPr>
          <a:xfrm>
            <a:off x="7364487" y="1691465"/>
            <a:ext cx="2501994" cy="523220"/>
          </a:xfrm>
          <a:prstGeom prst="rect">
            <a:avLst/>
          </a:prstGeom>
          <a:noFill/>
        </p:spPr>
        <p:txBody>
          <a:bodyPr wrap="square" rtlCol="0">
            <a:spAutoFit/>
          </a:bodyPr>
          <a:lstStyle/>
          <a:p>
            <a:r>
              <a:rPr lang="en-US" sz="28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For employers</a:t>
            </a:r>
          </a:p>
        </p:txBody>
      </p:sp>
      <p:sp>
        <p:nvSpPr>
          <p:cNvPr id="11" name="Rectangle 10"/>
          <p:cNvSpPr/>
          <p:nvPr/>
        </p:nvSpPr>
        <p:spPr>
          <a:xfrm>
            <a:off x="6487203" y="6058045"/>
            <a:ext cx="4634602" cy="307777"/>
          </a:xfrm>
          <a:prstGeom prst="rect">
            <a:avLst/>
          </a:prstGeom>
        </p:spPr>
        <p:txBody>
          <a:bodyPr wrap="none">
            <a:spAutoFit/>
          </a:bodyPr>
          <a:lstStyle/>
          <a:p>
            <a:r>
              <a:rPr lang="en-US" sz="1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hlinkClick r:id="rId5"/>
              </a:rPr>
              <a:t>https://www.cdc.gov/niosh/docs/2018-125/default.html</a:t>
            </a:r>
            <a:r>
              <a:rPr lang="en-US" sz="1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 </a:t>
            </a:r>
          </a:p>
        </p:txBody>
      </p:sp>
      <p:pic>
        <p:nvPicPr>
          <p:cNvPr id="5" name="Picture 4"/>
          <p:cNvPicPr>
            <a:picLocks noChangeAspect="1"/>
          </p:cNvPicPr>
          <p:nvPr/>
        </p:nvPicPr>
        <p:blipFill rotWithShape="1">
          <a:blip r:embed="rId6"/>
          <a:srcRect l="35924" t="24628" r="36706" b="15581"/>
          <a:stretch/>
        </p:blipFill>
        <p:spPr>
          <a:xfrm>
            <a:off x="1877568" y="2347812"/>
            <a:ext cx="2633472" cy="3459015"/>
          </a:xfrm>
          <a:prstGeom prst="rect">
            <a:avLst/>
          </a:prstGeom>
          <a:ln w="12700">
            <a:solidFill>
              <a:schemeClr val="bg1">
                <a:lumMod val="50000"/>
              </a:schemeClr>
            </a:solidFill>
          </a:ln>
        </p:spPr>
      </p:pic>
    </p:spTree>
    <p:extLst>
      <p:ext uri="{BB962C8B-B14F-4D97-AF65-F5344CB8AC3E}">
        <p14:creationId xmlns:p14="http://schemas.microsoft.com/office/powerpoint/2010/main" val="5723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2C3996C-8618-4B76-BE34-BAC766C8A8E0}"/>
              </a:ext>
            </a:extLst>
          </p:cNvPr>
          <p:cNvSpPr>
            <a:spLocks noGrp="1"/>
          </p:cNvSpPr>
          <p:nvPr>
            <p:ph type="title"/>
          </p:nvPr>
        </p:nvSpPr>
        <p:spPr>
          <a:xfrm>
            <a:off x="643468" y="623391"/>
            <a:ext cx="3363974" cy="4467575"/>
          </a:xfrm>
          <a:noFill/>
          <a:ln w="19050">
            <a:noFill/>
          </a:ln>
        </p:spPr>
        <p:txBody>
          <a:bodyPr vert="horz" wrap="square" lIns="91440" tIns="45720" rIns="91440" bIns="45720" rtlCol="0" anchor="ctr">
            <a:normAutofit/>
          </a:bodyPr>
          <a:lstStyle/>
          <a:p>
            <a:pPr algn="ctr"/>
            <a:r>
              <a:rPr lang="en-US" sz="4000" kern="1200" dirty="0">
                <a:solidFill>
                  <a:schemeClr val="tx1"/>
                </a:solidFill>
                <a:latin typeface="+mn-lt"/>
                <a:ea typeface="+mj-ea"/>
                <a:cs typeface="+mj-cs"/>
              </a:rPr>
              <a:t>Helmerich &amp; Payne: </a:t>
            </a:r>
            <a:br>
              <a:rPr lang="en-US" sz="4000" kern="1200" dirty="0">
                <a:solidFill>
                  <a:schemeClr val="tx1"/>
                </a:solidFill>
                <a:latin typeface="+mn-lt"/>
                <a:ea typeface="+mj-ea"/>
                <a:cs typeface="+mj-cs"/>
              </a:rPr>
            </a:br>
            <a:r>
              <a:rPr lang="en-US" sz="4000" kern="1200" dirty="0">
                <a:solidFill>
                  <a:schemeClr val="tx1"/>
                </a:solidFill>
                <a:latin typeface="+mn-lt"/>
                <a:ea typeface="+mj-ea"/>
                <a:cs typeface="+mj-cs"/>
              </a:rPr>
              <a:t>Drive Safe Video</a:t>
            </a:r>
          </a:p>
        </p:txBody>
      </p:sp>
      <p:pic>
        <p:nvPicPr>
          <p:cNvPr id="6" name="Picture 5">
            <a:extLst>
              <a:ext uri="{FF2B5EF4-FFF2-40B4-BE49-F238E27FC236}">
                <a16:creationId xmlns:a16="http://schemas.microsoft.com/office/drawing/2014/main" id="{E27E555F-82B6-4A84-B9B7-188F370C51CB}"/>
              </a:ext>
            </a:extLst>
          </p:cNvPr>
          <p:cNvPicPr>
            <a:picLocks noChangeAspect="1"/>
          </p:cNvPicPr>
          <p:nvPr/>
        </p:nvPicPr>
        <p:blipFill>
          <a:blip r:embed="rId2"/>
          <a:stretch>
            <a:fillRect/>
          </a:stretch>
        </p:blipFill>
        <p:spPr>
          <a:xfrm>
            <a:off x="5297763" y="1606165"/>
            <a:ext cx="6250769" cy="3484802"/>
          </a:xfrm>
          <a:prstGeom prst="rect">
            <a:avLst/>
          </a:prstGeom>
        </p:spPr>
      </p:pic>
      <p:sp>
        <p:nvSpPr>
          <p:cNvPr id="9" name="TextBox 8">
            <a:extLst>
              <a:ext uri="{FF2B5EF4-FFF2-40B4-BE49-F238E27FC236}">
                <a16:creationId xmlns:a16="http://schemas.microsoft.com/office/drawing/2014/main" id="{272FD20A-9C9F-401E-84AC-F9861C472E8E}"/>
              </a:ext>
            </a:extLst>
          </p:cNvPr>
          <p:cNvSpPr txBox="1"/>
          <p:nvPr/>
        </p:nvSpPr>
        <p:spPr>
          <a:xfrm>
            <a:off x="5052299" y="5498431"/>
            <a:ext cx="6741695" cy="369332"/>
          </a:xfrm>
          <a:prstGeom prst="rect">
            <a:avLst/>
          </a:prstGeom>
          <a:noFill/>
        </p:spPr>
        <p:txBody>
          <a:bodyPr wrap="square" rtlCol="0">
            <a:spAutoFit/>
          </a:bodyPr>
          <a:lstStyle/>
          <a:p>
            <a:r>
              <a:rPr lang="en-US">
                <a:hlinkClick r:id="rId3"/>
              </a:rPr>
              <a:t>https://www.youtube.com/watch?v=x3OgZjVd0JQ&amp;feature=youtu.be</a:t>
            </a:r>
            <a:r>
              <a:rPr lang="en-US"/>
              <a:t> </a:t>
            </a:r>
            <a:endParaRPr lang="en-US" dirty="0"/>
          </a:p>
        </p:txBody>
      </p:sp>
    </p:spTree>
    <p:extLst>
      <p:ext uri="{BB962C8B-B14F-4D97-AF65-F5344CB8AC3E}">
        <p14:creationId xmlns:p14="http://schemas.microsoft.com/office/powerpoint/2010/main" val="166619037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r="6502" b="21111"/>
          <a:stretch/>
        </p:blipFill>
        <p:spPr>
          <a:xfrm flipH="1">
            <a:off x="0" y="-4730"/>
            <a:ext cx="12191998" cy="68580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38" y="5861214"/>
            <a:ext cx="2103124" cy="783338"/>
          </a:xfrm>
          <a:prstGeom prst="rect">
            <a:avLst/>
          </a:prstGeom>
        </p:spPr>
      </p:pic>
      <p:sp>
        <p:nvSpPr>
          <p:cNvPr id="8" name="Title 1"/>
          <p:cNvSpPr>
            <a:spLocks noGrp="1"/>
          </p:cNvSpPr>
          <p:nvPr>
            <p:ph type="ctrTitle" hasCustomPrompt="1"/>
          </p:nvPr>
        </p:nvSpPr>
        <p:spPr>
          <a:xfrm>
            <a:off x="5315583" y="166647"/>
            <a:ext cx="5480342" cy="1003785"/>
          </a:xfrm>
          <a:prstGeom prst="rect">
            <a:avLst/>
          </a:prstGeom>
        </p:spPr>
        <p:txBody>
          <a:bodyPr anchor="b">
            <a:normAutofit/>
          </a:bodyPr>
          <a:lstStyle>
            <a:lvl1pPr algn="l">
              <a:defRPr sz="4800" b="1" baseline="0">
                <a:solidFill>
                  <a:schemeClr val="tx1">
                    <a:lumMod val="85000"/>
                    <a:lumOff val="15000"/>
                  </a:schemeClr>
                </a:solidFill>
              </a:defRPr>
            </a:lvl1pPr>
          </a:lstStyle>
          <a:p>
            <a:r>
              <a:rPr lang="en-US" dirty="0">
                <a:solidFill>
                  <a:schemeClr val="accent2"/>
                </a:solidFill>
                <a:latin typeface="Ebrima" panose="02000000000000000000" pitchFamily="2" charset="0"/>
                <a:ea typeface="Ebrima" panose="02000000000000000000" pitchFamily="2" charset="0"/>
                <a:cs typeface="Ebrima" panose="02000000000000000000" pitchFamily="2" charset="0"/>
              </a:rPr>
              <a:t>Questions? </a:t>
            </a:r>
          </a:p>
        </p:txBody>
      </p:sp>
      <p:sp>
        <p:nvSpPr>
          <p:cNvPr id="7" name="Subtitle 2"/>
          <p:cNvSpPr>
            <a:spLocks noGrp="1"/>
          </p:cNvSpPr>
          <p:nvPr>
            <p:ph type="subTitle" idx="1" hasCustomPrompt="1"/>
          </p:nvPr>
        </p:nvSpPr>
        <p:spPr>
          <a:xfrm>
            <a:off x="5345727" y="1497849"/>
            <a:ext cx="5507774" cy="2530070"/>
          </a:xfrm>
          <a:prstGeom prst="rect">
            <a:avLst/>
          </a:prstGeom>
        </p:spPr>
        <p:txBody>
          <a:bodyPr>
            <a:normAutofit fontScale="92500" lnSpcReduction="10000"/>
          </a:bodyPr>
          <a:lstStyle>
            <a:lvl1pPr marL="0" indent="0" algn="l">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Kyla Retzer, MPH</a:t>
            </a:r>
          </a:p>
          <a:p>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Coordinator</a:t>
            </a:r>
          </a:p>
          <a:p>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NIOSH Center for Motor Vehicle Safety</a:t>
            </a:r>
          </a:p>
          <a:p>
            <a:endPar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endParaRPr>
          </a:p>
          <a:p>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303.236.5934</a:t>
            </a:r>
          </a:p>
          <a:p>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hlinkClick r:id="rId5"/>
              </a:rPr>
              <a:t>kretzer@cdc.gov</a:t>
            </a:r>
            <a:r>
              <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 </a:t>
            </a:r>
          </a:p>
          <a:p>
            <a:endPar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endParaRPr>
          </a:p>
          <a:p>
            <a:endParaRPr lang="en-US" sz="24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10" name="Rectangle 9"/>
          <p:cNvSpPr/>
          <p:nvPr/>
        </p:nvSpPr>
        <p:spPr>
          <a:xfrm>
            <a:off x="7438197" y="5942995"/>
            <a:ext cx="4623815" cy="830997"/>
          </a:xfrm>
          <a:prstGeom prst="rect">
            <a:avLst/>
          </a:prstGeom>
        </p:spPr>
        <p:txBody>
          <a:bodyPr wrap="square">
            <a:spAutoFit/>
          </a:bodyPr>
          <a:lstStyle/>
          <a:p>
            <a:r>
              <a:rPr lang="en-US" sz="1200" dirty="0">
                <a:latin typeface="Ebrima" panose="02000000000000000000" pitchFamily="2" charset="0"/>
                <a:ea typeface="Ebrima" panose="02000000000000000000" pitchFamily="2" charset="0"/>
                <a:cs typeface="Ebrima" panose="02000000000000000000" pitchFamily="2" charset="0"/>
              </a:rPr>
              <a:t>The findings and conclusions in this presentation are those of the author and do not necessarily represent the official position of the National Institute for Occupational Safety and Health, Centers for Disease Control and Prevention. </a:t>
            </a:r>
            <a:endParaRPr lang="en-US" sz="1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1970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58322"/>
          <a:stretch/>
        </p:blipFill>
        <p:spPr>
          <a:xfrm>
            <a:off x="7096534" y="-34728"/>
            <a:ext cx="5109980" cy="6892728"/>
          </a:xfrm>
          <a:prstGeom prst="rect">
            <a:avLst/>
          </a:prstGeom>
        </p:spPr>
      </p:pic>
      <p:sp>
        <p:nvSpPr>
          <p:cNvPr id="3" name="TextBox 2"/>
          <p:cNvSpPr txBox="1"/>
          <p:nvPr/>
        </p:nvSpPr>
        <p:spPr>
          <a:xfrm>
            <a:off x="543030" y="1943944"/>
            <a:ext cx="6553504" cy="1846659"/>
          </a:xfrm>
          <a:prstGeom prst="rect">
            <a:avLst/>
          </a:prstGeom>
          <a:noFill/>
        </p:spPr>
        <p:txBody>
          <a:bodyPr wrap="square" rtlCol="0">
            <a:spAutoFit/>
          </a:bodyPr>
          <a:lstStyle/>
          <a:p>
            <a:pPr marL="457200" indent="-457200">
              <a:spcAft>
                <a:spcPts val="1800"/>
              </a:spcAft>
              <a:buFont typeface="Wingdings" panose="05000000000000000000" pitchFamily="2" charset="2"/>
              <a:buChar char="ü"/>
            </a:pPr>
            <a:r>
              <a:rPr lang="en-US" sz="28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Oil and gas transportation fatalities</a:t>
            </a:r>
          </a:p>
          <a:p>
            <a:pPr marL="457200" indent="-457200">
              <a:spcAft>
                <a:spcPts val="1800"/>
              </a:spcAft>
              <a:buFont typeface="Wingdings" panose="05000000000000000000" pitchFamily="2" charset="2"/>
              <a:buChar char="ü"/>
            </a:pPr>
            <a:r>
              <a:rPr lang="en-US" sz="28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Best practices for reducing road risk</a:t>
            </a:r>
          </a:p>
          <a:p>
            <a:pPr marL="914400" lvl="1" indent="-457200">
              <a:spcAft>
                <a:spcPts val="1800"/>
              </a:spcAft>
              <a:buFont typeface="Wingdings" panose="05000000000000000000" pitchFamily="2" charset="2"/>
              <a:buChar char="ü"/>
            </a:pPr>
            <a:r>
              <a:rPr lang="en-US" sz="2800" dirty="0">
                <a:solidFill>
                  <a:schemeClr val="tx1">
                    <a:lumMod val="85000"/>
                    <a:lumOff val="15000"/>
                  </a:schemeClr>
                </a:solidFill>
                <a:latin typeface="Ebrima" panose="02000000000000000000" pitchFamily="2" charset="0"/>
                <a:ea typeface="Ebrima" panose="02000000000000000000" pitchFamily="2" charset="0"/>
                <a:cs typeface="Ebrima" panose="02000000000000000000" pitchFamily="2" charset="0"/>
              </a:rPr>
              <a:t>Driver Coaching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0461" y="740275"/>
            <a:ext cx="783338" cy="575261"/>
          </a:xfrm>
          <a:prstGeom prst="rect">
            <a:avLst/>
          </a:prstGeom>
        </p:spPr>
      </p:pic>
      <p:sp>
        <p:nvSpPr>
          <p:cNvPr id="6" name="Title 1"/>
          <p:cNvSpPr txBox="1">
            <a:spLocks/>
          </p:cNvSpPr>
          <p:nvPr/>
        </p:nvSpPr>
        <p:spPr>
          <a:xfrm>
            <a:off x="543030" y="572985"/>
            <a:ext cx="9635762" cy="909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3200" dirty="0">
                <a:solidFill>
                  <a:srgbClr val="ED7F34"/>
                </a:solidFill>
                <a:latin typeface="Ebrima" panose="02000000000000000000" pitchFamily="2" charset="0"/>
                <a:ea typeface="Ebrima" panose="02000000000000000000" pitchFamily="2" charset="0"/>
                <a:cs typeface="Ebrima" panose="02000000000000000000" pitchFamily="2" charset="0"/>
              </a:rPr>
              <a:t>Topics for today’s presentation</a:t>
            </a:r>
          </a:p>
        </p:txBody>
      </p:sp>
    </p:spTree>
    <p:extLst>
      <p:ext uri="{BB962C8B-B14F-4D97-AF65-F5344CB8AC3E}">
        <p14:creationId xmlns:p14="http://schemas.microsoft.com/office/powerpoint/2010/main" val="106245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996724"/>
              </p:ext>
            </p:extLst>
          </p:nvPr>
        </p:nvGraphicFramePr>
        <p:xfrm>
          <a:off x="-108626" y="958399"/>
          <a:ext cx="11986727" cy="53749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16189" y="359658"/>
            <a:ext cx="10375686" cy="646331"/>
          </a:xfrm>
          <a:prstGeom prst="rect">
            <a:avLst/>
          </a:prstGeom>
          <a:noFill/>
          <a:ln>
            <a:noFill/>
          </a:ln>
        </p:spPr>
        <p:txBody>
          <a:bodyPr wrap="square" rtlCol="0">
            <a:spAutoFit/>
          </a:bodyPr>
          <a:lstStyle>
            <a:defPPr>
              <a:defRPr lang="en-US"/>
            </a:defPPr>
            <a:lvl1pPr algn="ctr">
              <a:defRPr sz="2400" b="1">
                <a:solidFill>
                  <a:srgbClr val="FFFFFF"/>
                </a:solidFill>
              </a:defRPr>
            </a:lvl1pPr>
          </a:lstStyle>
          <a:p>
            <a:pPr algn="l"/>
            <a:r>
              <a:rPr lang="en-US" sz="3600" dirty="0">
                <a:solidFill>
                  <a:schemeClr val="tx1"/>
                </a:solidFill>
              </a:rPr>
              <a:t>Rate of fatal work injuries increased in 2017 &amp; 2018</a:t>
            </a:r>
          </a:p>
        </p:txBody>
      </p:sp>
      <p:sp>
        <p:nvSpPr>
          <p:cNvPr id="6" name="Rectangle 5"/>
          <p:cNvSpPr/>
          <p:nvPr/>
        </p:nvSpPr>
        <p:spPr>
          <a:xfrm>
            <a:off x="1683340" y="6376797"/>
            <a:ext cx="7777646" cy="400110"/>
          </a:xfrm>
          <a:prstGeom prst="rect">
            <a:avLst/>
          </a:prstGeom>
        </p:spPr>
        <p:txBody>
          <a:bodyPr wrap="square">
            <a:spAutoFit/>
          </a:bodyPr>
          <a:lstStyle/>
          <a:p>
            <a:r>
              <a:rPr lang="en-US" sz="1000" u="sng" dirty="0">
                <a:solidFill>
                  <a:srgbClr val="49505A"/>
                </a:solidFill>
              </a:rPr>
              <a:t>Note</a:t>
            </a:r>
            <a:r>
              <a:rPr lang="en-US" sz="1000" dirty="0">
                <a:solidFill>
                  <a:srgbClr val="49505A"/>
                </a:solidFill>
              </a:rPr>
              <a:t>: Fatality counts from BLS Census of Fatal Occupational Injuries. Worker Estimates from BLS Quarterly Census of Employment and Wages. </a:t>
            </a:r>
            <a:r>
              <a:rPr lang="en-US" sz="1000" dirty="0">
                <a:solidFill>
                  <a:srgbClr val="49505A"/>
                </a:solidFill>
                <a:ea typeface="ＭＳ Ｐゴシック" pitchFamily="-111" charset="-128"/>
              </a:rPr>
              <a:t>Rate per 100,000 workers per year. Includes NAICS 211, 213111, 213112..</a:t>
            </a:r>
            <a:endParaRPr lang="en-US" sz="1000" dirty="0">
              <a:solidFill>
                <a:srgbClr val="49505A"/>
              </a:solidFill>
            </a:endParaRPr>
          </a:p>
        </p:txBody>
      </p:sp>
      <p:sp>
        <p:nvSpPr>
          <p:cNvPr id="13" name="TextBox 12"/>
          <p:cNvSpPr txBox="1"/>
          <p:nvPr/>
        </p:nvSpPr>
        <p:spPr>
          <a:xfrm>
            <a:off x="9723079" y="6333355"/>
            <a:ext cx="1077642" cy="400110"/>
          </a:xfrm>
          <a:prstGeom prst="rect">
            <a:avLst/>
          </a:prstGeom>
          <a:noFill/>
        </p:spPr>
        <p:txBody>
          <a:bodyPr wrap="square" rtlCol="0">
            <a:spAutoFit/>
          </a:bodyPr>
          <a:lstStyle/>
          <a:p>
            <a:r>
              <a:rPr lang="en-US" sz="2000" dirty="0"/>
              <a:t>N=1,660</a:t>
            </a:r>
          </a:p>
        </p:txBody>
      </p:sp>
    </p:spTree>
    <p:extLst>
      <p:ext uri="{BB962C8B-B14F-4D97-AF65-F5344CB8AC3E}">
        <p14:creationId xmlns:p14="http://schemas.microsoft.com/office/powerpoint/2010/main" val="407248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84F7-9006-4AAD-8CAB-7C5BFDBE10C4}"/>
              </a:ext>
            </a:extLst>
          </p:cNvPr>
          <p:cNvSpPr>
            <a:spLocks noGrp="1"/>
          </p:cNvSpPr>
          <p:nvPr>
            <p:ph type="title"/>
          </p:nvPr>
        </p:nvSpPr>
        <p:spPr/>
        <p:txBody>
          <a:bodyPr>
            <a:normAutofit fontScale="90000"/>
          </a:bodyPr>
          <a:lstStyle/>
          <a:p>
            <a:r>
              <a:rPr lang="en-US" sz="4000" b="1" dirty="0">
                <a:latin typeface="+mn-lt"/>
                <a:ea typeface="Ebrima" panose="02000000000000000000" pitchFamily="2" charset="0"/>
                <a:cs typeface="Ebrima" panose="02000000000000000000" pitchFamily="2" charset="0"/>
              </a:rPr>
              <a:t>Percent of fatalities from transportation events is increasing in recent years</a:t>
            </a:r>
            <a:br>
              <a:rPr lang="en-US" b="1" dirty="0">
                <a:ea typeface="Ebrima" panose="02000000000000000000" pitchFamily="2" charset="0"/>
                <a:cs typeface="Ebrima" panose="02000000000000000000" pitchFamily="2" charset="0"/>
              </a:rPr>
            </a:br>
            <a:endParaRPr lang="en-US" dirty="0"/>
          </a:p>
        </p:txBody>
      </p:sp>
      <p:graphicFrame>
        <p:nvGraphicFramePr>
          <p:cNvPr id="4" name="Content Placeholder 11">
            <a:extLst>
              <a:ext uri="{FF2B5EF4-FFF2-40B4-BE49-F238E27FC236}">
                <a16:creationId xmlns:a16="http://schemas.microsoft.com/office/drawing/2014/main" id="{5B02611F-F20E-4CD2-BCF8-713DC86DF8C1}"/>
              </a:ext>
            </a:extLst>
          </p:cNvPr>
          <p:cNvGraphicFramePr>
            <a:graphicFrameLocks noGrp="1"/>
          </p:cNvGraphicFramePr>
          <p:nvPr>
            <p:ph idx="1"/>
            <p:extLst>
              <p:ext uri="{D42A27DB-BD31-4B8C-83A1-F6EECF244321}">
                <p14:modId xmlns:p14="http://schemas.microsoft.com/office/powerpoint/2010/main" val="3433775342"/>
              </p:ext>
            </p:extLst>
          </p:nvPr>
        </p:nvGraphicFramePr>
        <p:xfrm>
          <a:off x="532263" y="1366684"/>
          <a:ext cx="11177515" cy="5491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017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24" y="346604"/>
            <a:ext cx="3478613" cy="1338996"/>
          </a:xfrm>
        </p:spPr>
        <p:txBody>
          <a:bodyPr>
            <a:normAutofit/>
          </a:bodyPr>
          <a:lstStyle/>
          <a:p>
            <a:pPr algn="ctr"/>
            <a:br>
              <a:rPr lang="en-US" sz="2800" b="1" dirty="0">
                <a:latin typeface="+mn-lt"/>
                <a:ea typeface="+mn-ea"/>
                <a:cs typeface="+mn-cs"/>
              </a:rPr>
            </a:br>
            <a:r>
              <a:rPr lang="en-US" sz="2400" b="1" dirty="0">
                <a:latin typeface="+mn-lt"/>
                <a:ea typeface="+mn-ea"/>
                <a:cs typeface="+mn-cs"/>
              </a:rPr>
              <a:t>Drilling Operations</a:t>
            </a:r>
            <a:br>
              <a:rPr lang="en-US" sz="2400" b="1" dirty="0">
                <a:latin typeface="+mn-lt"/>
                <a:ea typeface="+mn-ea"/>
                <a:cs typeface="+mn-cs"/>
              </a:rPr>
            </a:br>
            <a:r>
              <a:rPr lang="en-US" sz="2400" b="1" dirty="0">
                <a:latin typeface="+mn-lt"/>
                <a:ea typeface="+mn-ea"/>
                <a:cs typeface="+mn-cs"/>
              </a:rPr>
              <a:t>NAICS 213111</a:t>
            </a:r>
          </a:p>
        </p:txBody>
      </p:sp>
      <p:graphicFrame>
        <p:nvGraphicFramePr>
          <p:cNvPr id="4" name="Content Placeholder 3"/>
          <p:cNvGraphicFramePr>
            <a:graphicFrameLocks noGrp="1"/>
          </p:cNvGraphicFramePr>
          <p:nvPr>
            <p:ph idx="1"/>
          </p:nvPr>
        </p:nvGraphicFramePr>
        <p:xfrm>
          <a:off x="392725" y="1572196"/>
          <a:ext cx="3488611" cy="3048000"/>
        </p:xfrm>
        <a:graphic>
          <a:graphicData uri="http://schemas.openxmlformats.org/drawingml/2006/table">
            <a:tbl>
              <a:tblPr firstRow="1" bandRow="1">
                <a:tableStyleId>{5C22544A-7EE6-4342-B048-85BDC9FD1C3A}</a:tableStyleId>
              </a:tblPr>
              <a:tblGrid>
                <a:gridCol w="1898919">
                  <a:extLst>
                    <a:ext uri="{9D8B030D-6E8A-4147-A177-3AD203B41FA5}">
                      <a16:colId xmlns:a16="http://schemas.microsoft.com/office/drawing/2014/main" val="20000"/>
                    </a:ext>
                  </a:extLst>
                </a:gridCol>
                <a:gridCol w="748045">
                  <a:extLst>
                    <a:ext uri="{9D8B030D-6E8A-4147-A177-3AD203B41FA5}">
                      <a16:colId xmlns:a16="http://schemas.microsoft.com/office/drawing/2014/main" val="20001"/>
                    </a:ext>
                  </a:extLst>
                </a:gridCol>
                <a:gridCol w="841647">
                  <a:extLst>
                    <a:ext uri="{9D8B030D-6E8A-4147-A177-3AD203B41FA5}">
                      <a16:colId xmlns:a16="http://schemas.microsoft.com/office/drawing/2014/main" val="20002"/>
                    </a:ext>
                  </a:extLst>
                </a:gridCol>
              </a:tblGrid>
              <a:tr h="0">
                <a:tc>
                  <a:txBody>
                    <a:bodyPr/>
                    <a:lstStyle/>
                    <a:p>
                      <a:pPr algn="ctr"/>
                      <a:r>
                        <a:rPr lang="en-US" sz="2400" dirty="0"/>
                        <a:t>Event Type</a:t>
                      </a:r>
                    </a:p>
                  </a:txBody>
                  <a:tcPr anchor="ctr"/>
                </a:tc>
                <a:tc>
                  <a:txBody>
                    <a:bodyPr/>
                    <a:lstStyle/>
                    <a:p>
                      <a:pPr algn="ctr"/>
                      <a:r>
                        <a:rPr lang="en-US" sz="2400" dirty="0"/>
                        <a:t>No.</a:t>
                      </a:r>
                    </a:p>
                  </a:txBody>
                  <a:tcPr anchor="ctr"/>
                </a:tc>
                <a:tc>
                  <a:txBody>
                    <a:bodyPr/>
                    <a:lstStyle/>
                    <a:p>
                      <a:pPr algn="ctr"/>
                      <a:r>
                        <a:rPr lang="en-US" sz="2400" dirty="0"/>
                        <a:t>%</a:t>
                      </a:r>
                    </a:p>
                  </a:txBody>
                  <a:tcPr anchor="ctr"/>
                </a:tc>
                <a:extLst>
                  <a:ext uri="{0D108BD9-81ED-4DB2-BD59-A6C34878D82A}">
                    <a16:rowId xmlns:a16="http://schemas.microsoft.com/office/drawing/2014/main" val="10000"/>
                  </a:ext>
                </a:extLst>
              </a:tr>
              <a:tr h="0">
                <a:tc>
                  <a:txBody>
                    <a:bodyPr/>
                    <a:lstStyle/>
                    <a:p>
                      <a:r>
                        <a:rPr lang="en-US" sz="2000" dirty="0"/>
                        <a:t>Fires/Explosions</a:t>
                      </a:r>
                    </a:p>
                  </a:txBody>
                  <a:tcPr/>
                </a:tc>
                <a:tc>
                  <a:txBody>
                    <a:bodyPr/>
                    <a:lstStyle/>
                    <a:p>
                      <a:pPr algn="ctr"/>
                      <a:r>
                        <a:rPr lang="en-US" sz="2000" dirty="0"/>
                        <a:t>5</a:t>
                      </a:r>
                    </a:p>
                  </a:txBody>
                  <a:tcPr/>
                </a:tc>
                <a:tc>
                  <a:txBody>
                    <a:bodyPr/>
                    <a:lstStyle/>
                    <a:p>
                      <a:pPr algn="ctr"/>
                      <a:r>
                        <a:rPr lang="en-US" sz="2000" dirty="0"/>
                        <a:t>36%</a:t>
                      </a:r>
                    </a:p>
                  </a:txBody>
                  <a:tcPr/>
                </a:tc>
                <a:extLst>
                  <a:ext uri="{0D108BD9-81ED-4DB2-BD59-A6C34878D82A}">
                    <a16:rowId xmlns:a16="http://schemas.microsoft.com/office/drawing/2014/main" val="176700239"/>
                  </a:ext>
                </a:extLst>
              </a:tr>
              <a:tr h="0">
                <a:tc>
                  <a:txBody>
                    <a:bodyPr/>
                    <a:lstStyle/>
                    <a:p>
                      <a:r>
                        <a:rPr lang="en-US" sz="2000" b="0" dirty="0"/>
                        <a:t>Transportation</a:t>
                      </a:r>
                    </a:p>
                  </a:txBody>
                  <a:tcPr/>
                </a:tc>
                <a:tc>
                  <a:txBody>
                    <a:bodyPr/>
                    <a:lstStyle/>
                    <a:p>
                      <a:pPr algn="ctr"/>
                      <a:r>
                        <a:rPr lang="en-US" sz="2000" b="0" dirty="0"/>
                        <a:t>4</a:t>
                      </a:r>
                    </a:p>
                  </a:txBody>
                  <a:tcPr/>
                </a:tc>
                <a:tc>
                  <a:txBody>
                    <a:bodyPr/>
                    <a:lstStyle/>
                    <a:p>
                      <a:pPr algn="ctr"/>
                      <a:r>
                        <a:rPr lang="en-US" sz="2000" b="0" dirty="0"/>
                        <a:t>29%</a:t>
                      </a:r>
                    </a:p>
                  </a:txBody>
                  <a:tcPr/>
                </a:tc>
                <a:extLst>
                  <a:ext uri="{0D108BD9-81ED-4DB2-BD59-A6C34878D82A}">
                    <a16:rowId xmlns:a16="http://schemas.microsoft.com/office/drawing/2014/main" val="10001"/>
                  </a:ext>
                </a:extLst>
              </a:tr>
              <a:tr h="0">
                <a:tc>
                  <a:txBody>
                    <a:bodyPr/>
                    <a:lstStyle/>
                    <a:p>
                      <a:r>
                        <a:rPr lang="en-US" sz="2000" dirty="0"/>
                        <a:t>Contact with Objects and Equipment</a:t>
                      </a:r>
                    </a:p>
                  </a:txBody>
                  <a:tcPr/>
                </a:tc>
                <a:tc>
                  <a:txBody>
                    <a:bodyPr/>
                    <a:lstStyle/>
                    <a:p>
                      <a:pPr algn="ctr"/>
                      <a:r>
                        <a:rPr lang="en-US" sz="2000" dirty="0"/>
                        <a:t>3</a:t>
                      </a:r>
                    </a:p>
                  </a:txBody>
                  <a:tcPr/>
                </a:tc>
                <a:tc>
                  <a:txBody>
                    <a:bodyPr/>
                    <a:lstStyle/>
                    <a:p>
                      <a:pPr algn="ctr"/>
                      <a:r>
                        <a:rPr lang="en-US" sz="2000" dirty="0"/>
                        <a:t>21%</a:t>
                      </a:r>
                    </a:p>
                  </a:txBody>
                  <a:tcPr/>
                </a:tc>
                <a:extLst>
                  <a:ext uri="{0D108BD9-81ED-4DB2-BD59-A6C34878D82A}">
                    <a16:rowId xmlns:a16="http://schemas.microsoft.com/office/drawing/2014/main" val="10002"/>
                  </a:ext>
                </a:extLst>
              </a:tr>
              <a:tr h="0">
                <a:tc>
                  <a:txBody>
                    <a:bodyPr/>
                    <a:lstStyle/>
                    <a:p>
                      <a:r>
                        <a:rPr lang="en-US" sz="2000" dirty="0"/>
                        <a:t>Other</a:t>
                      </a:r>
                    </a:p>
                  </a:txBody>
                  <a:tcPr/>
                </a:tc>
                <a:tc>
                  <a:txBody>
                    <a:bodyPr/>
                    <a:lstStyle/>
                    <a:p>
                      <a:pPr algn="ctr"/>
                      <a:r>
                        <a:rPr lang="en-US" sz="2000" dirty="0"/>
                        <a:t>2</a:t>
                      </a:r>
                    </a:p>
                  </a:txBody>
                  <a:tcPr/>
                </a:tc>
                <a:tc>
                  <a:txBody>
                    <a:bodyPr/>
                    <a:lstStyle/>
                    <a:p>
                      <a:pPr algn="ctr"/>
                      <a:r>
                        <a:rPr lang="en-US" sz="2000" dirty="0"/>
                        <a:t>14%</a:t>
                      </a:r>
                    </a:p>
                  </a:txBody>
                  <a:tcPr/>
                </a:tc>
                <a:extLst>
                  <a:ext uri="{0D108BD9-81ED-4DB2-BD59-A6C34878D82A}">
                    <a16:rowId xmlns:a16="http://schemas.microsoft.com/office/drawing/2014/main" val="2477492292"/>
                  </a:ext>
                </a:extLst>
              </a:tr>
              <a:tr h="0">
                <a:tc>
                  <a:txBody>
                    <a:bodyPr/>
                    <a:lstStyle/>
                    <a:p>
                      <a:r>
                        <a:rPr lang="en-US" sz="2000" dirty="0"/>
                        <a:t>TOTAL</a:t>
                      </a:r>
                    </a:p>
                  </a:txBody>
                  <a:tcPr/>
                </a:tc>
                <a:tc>
                  <a:txBody>
                    <a:bodyPr/>
                    <a:lstStyle/>
                    <a:p>
                      <a:pPr algn="ctr"/>
                      <a:r>
                        <a:rPr lang="en-US" sz="2000" dirty="0"/>
                        <a:t>14</a:t>
                      </a:r>
                    </a:p>
                  </a:txBody>
                  <a:tcPr/>
                </a:tc>
                <a:tc>
                  <a:txBody>
                    <a:bodyPr/>
                    <a:lstStyle/>
                    <a:p>
                      <a:pPr algn="ctr"/>
                      <a:endParaRPr lang="en-US" sz="20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 y="116630"/>
            <a:ext cx="12192000" cy="707886"/>
          </a:xfrm>
          <a:prstGeom prst="rect">
            <a:avLst/>
          </a:prstGeom>
          <a:noFill/>
        </p:spPr>
        <p:txBody>
          <a:bodyPr wrap="square" rtlCol="0">
            <a:spAutoFit/>
          </a:bodyPr>
          <a:lstStyle/>
          <a:p>
            <a:pPr algn="ctr"/>
            <a:r>
              <a:rPr lang="en-US" sz="4000" b="1" dirty="0"/>
              <a:t>Causes of fatality by company type, 2018</a:t>
            </a:r>
          </a:p>
        </p:txBody>
      </p:sp>
      <p:sp>
        <p:nvSpPr>
          <p:cNvPr id="7" name="Title 1"/>
          <p:cNvSpPr txBox="1">
            <a:spLocks/>
          </p:cNvSpPr>
          <p:nvPr/>
        </p:nvSpPr>
        <p:spPr>
          <a:xfrm>
            <a:off x="4094661" y="298643"/>
            <a:ext cx="3749862" cy="13389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b="1" dirty="0">
                <a:latin typeface="+mn-lt"/>
                <a:ea typeface="+mn-ea"/>
                <a:cs typeface="+mn-cs"/>
              </a:rPr>
            </a:br>
            <a:r>
              <a:rPr lang="en-US" sz="2500" b="1" dirty="0">
                <a:latin typeface="+mn-lt"/>
                <a:ea typeface="+mn-ea"/>
                <a:cs typeface="+mn-cs"/>
              </a:rPr>
              <a:t>Support Activities</a:t>
            </a:r>
          </a:p>
          <a:p>
            <a:pPr algn="ctr"/>
            <a:r>
              <a:rPr lang="en-US" sz="2500" b="1" dirty="0">
                <a:latin typeface="+mn-lt"/>
                <a:ea typeface="+mn-ea"/>
                <a:cs typeface="+mn-cs"/>
              </a:rPr>
              <a:t>NAICS 213112</a:t>
            </a:r>
          </a:p>
        </p:txBody>
      </p:sp>
      <p:graphicFrame>
        <p:nvGraphicFramePr>
          <p:cNvPr id="8" name="Content Placeholder 3"/>
          <p:cNvGraphicFramePr>
            <a:graphicFrameLocks/>
          </p:cNvGraphicFramePr>
          <p:nvPr/>
        </p:nvGraphicFramePr>
        <p:xfrm>
          <a:off x="4094661" y="1575515"/>
          <a:ext cx="3759861" cy="4754880"/>
        </p:xfrm>
        <a:graphic>
          <a:graphicData uri="http://schemas.openxmlformats.org/drawingml/2006/table">
            <a:tbl>
              <a:tblPr firstRow="1" bandRow="1">
                <a:tableStyleId>{5C22544A-7EE6-4342-B048-85BDC9FD1C3A}</a:tableStyleId>
              </a:tblPr>
              <a:tblGrid>
                <a:gridCol w="2170672">
                  <a:extLst>
                    <a:ext uri="{9D8B030D-6E8A-4147-A177-3AD203B41FA5}">
                      <a16:colId xmlns:a16="http://schemas.microsoft.com/office/drawing/2014/main" val="20000"/>
                    </a:ext>
                  </a:extLst>
                </a:gridCol>
                <a:gridCol w="869245">
                  <a:extLst>
                    <a:ext uri="{9D8B030D-6E8A-4147-A177-3AD203B41FA5}">
                      <a16:colId xmlns:a16="http://schemas.microsoft.com/office/drawing/2014/main" val="20001"/>
                    </a:ext>
                  </a:extLst>
                </a:gridCol>
                <a:gridCol w="719944">
                  <a:extLst>
                    <a:ext uri="{9D8B030D-6E8A-4147-A177-3AD203B41FA5}">
                      <a16:colId xmlns:a16="http://schemas.microsoft.com/office/drawing/2014/main" val="20002"/>
                    </a:ext>
                  </a:extLst>
                </a:gridCol>
              </a:tblGrid>
              <a:tr h="0">
                <a:tc>
                  <a:txBody>
                    <a:bodyPr/>
                    <a:lstStyle/>
                    <a:p>
                      <a:pPr algn="ctr"/>
                      <a:r>
                        <a:rPr lang="en-US" sz="2400" dirty="0"/>
                        <a:t>Event Type</a:t>
                      </a:r>
                    </a:p>
                  </a:txBody>
                  <a:tcPr anchor="ctr"/>
                </a:tc>
                <a:tc>
                  <a:txBody>
                    <a:bodyPr/>
                    <a:lstStyle/>
                    <a:p>
                      <a:pPr algn="ctr"/>
                      <a:r>
                        <a:rPr lang="en-US" sz="2400" dirty="0"/>
                        <a:t>No.</a:t>
                      </a:r>
                    </a:p>
                  </a:txBody>
                  <a:tcPr anchor="ctr"/>
                </a:tc>
                <a:tc>
                  <a:txBody>
                    <a:bodyPr/>
                    <a:lstStyle/>
                    <a:p>
                      <a:pPr algn="ctr"/>
                      <a:r>
                        <a:rPr lang="en-US" sz="2400" dirty="0"/>
                        <a:t>%</a:t>
                      </a:r>
                    </a:p>
                  </a:txBody>
                  <a:tcPr anchor="ctr"/>
                </a:tc>
                <a:extLst>
                  <a:ext uri="{0D108BD9-81ED-4DB2-BD59-A6C34878D82A}">
                    <a16:rowId xmlns:a16="http://schemas.microsoft.com/office/drawing/2014/main" val="10000"/>
                  </a:ext>
                </a:extLst>
              </a:tr>
              <a:tr h="0">
                <a:tc>
                  <a:txBody>
                    <a:bodyPr/>
                    <a:lstStyle/>
                    <a:p>
                      <a:r>
                        <a:rPr lang="en-US" sz="2000" b="0" dirty="0"/>
                        <a:t>Transportation</a:t>
                      </a:r>
                    </a:p>
                  </a:txBody>
                  <a:tcPr/>
                </a:tc>
                <a:tc>
                  <a:txBody>
                    <a:bodyPr/>
                    <a:lstStyle/>
                    <a:p>
                      <a:pPr algn="ctr"/>
                      <a:r>
                        <a:rPr lang="en-US" sz="2000" b="0" dirty="0"/>
                        <a:t>34</a:t>
                      </a:r>
                    </a:p>
                  </a:txBody>
                  <a:tcPr/>
                </a:tc>
                <a:tc>
                  <a:txBody>
                    <a:bodyPr/>
                    <a:lstStyle/>
                    <a:p>
                      <a:pPr algn="ctr"/>
                      <a:r>
                        <a:rPr lang="en-US" sz="2000" b="0" dirty="0"/>
                        <a:t>51%</a:t>
                      </a:r>
                    </a:p>
                  </a:txBody>
                  <a:tcPr/>
                </a:tc>
                <a:extLst>
                  <a:ext uri="{0D108BD9-81ED-4DB2-BD59-A6C34878D82A}">
                    <a16:rowId xmlns:a16="http://schemas.microsoft.com/office/drawing/2014/main" val="10001"/>
                  </a:ext>
                </a:extLst>
              </a:tr>
              <a:tr h="0">
                <a:tc>
                  <a:txBody>
                    <a:bodyPr/>
                    <a:lstStyle/>
                    <a:p>
                      <a:r>
                        <a:rPr lang="en-US" sz="2000" dirty="0"/>
                        <a:t>Contact with Objects and Equipment</a:t>
                      </a:r>
                    </a:p>
                  </a:txBody>
                  <a:tcPr/>
                </a:tc>
                <a:tc>
                  <a:txBody>
                    <a:bodyPr/>
                    <a:lstStyle/>
                    <a:p>
                      <a:pPr algn="ctr"/>
                      <a:r>
                        <a:rPr lang="en-US" sz="2000" dirty="0"/>
                        <a:t>14</a:t>
                      </a:r>
                    </a:p>
                  </a:txBody>
                  <a:tcPr/>
                </a:tc>
                <a:tc>
                  <a:txBody>
                    <a:bodyPr/>
                    <a:lstStyle/>
                    <a:p>
                      <a:pPr algn="ctr"/>
                      <a:r>
                        <a:rPr lang="en-US" sz="2000" dirty="0"/>
                        <a:t>21%</a:t>
                      </a:r>
                    </a:p>
                  </a:txBody>
                  <a:tcPr/>
                </a:tc>
                <a:extLst>
                  <a:ext uri="{0D108BD9-81ED-4DB2-BD59-A6C34878D82A}">
                    <a16:rowId xmlns:a16="http://schemas.microsoft.com/office/drawing/2014/main" val="10002"/>
                  </a:ext>
                </a:extLst>
              </a:tr>
              <a:tr h="0">
                <a:tc>
                  <a:txBody>
                    <a:bodyPr/>
                    <a:lstStyle/>
                    <a:p>
                      <a:r>
                        <a:rPr lang="en-US" sz="2000" dirty="0"/>
                        <a:t>Fires/Explosions</a:t>
                      </a:r>
                    </a:p>
                  </a:txBody>
                  <a:tcPr/>
                </a:tc>
                <a:tc>
                  <a:txBody>
                    <a:bodyPr/>
                    <a:lstStyle/>
                    <a:p>
                      <a:pPr algn="ctr"/>
                      <a:r>
                        <a:rPr lang="en-US" sz="2000" dirty="0"/>
                        <a:t>7</a:t>
                      </a:r>
                    </a:p>
                  </a:txBody>
                  <a:tcPr/>
                </a:tc>
                <a:tc>
                  <a:txBody>
                    <a:bodyPr/>
                    <a:lstStyle/>
                    <a:p>
                      <a:pPr algn="ctr"/>
                      <a:r>
                        <a:rPr lang="en-US" sz="2000" dirty="0"/>
                        <a:t>10%</a:t>
                      </a:r>
                    </a:p>
                  </a:txBody>
                  <a:tcPr/>
                </a:tc>
                <a:extLst>
                  <a:ext uri="{0D108BD9-81ED-4DB2-BD59-A6C34878D82A}">
                    <a16:rowId xmlns:a16="http://schemas.microsoft.com/office/drawing/2014/main" val="2363219909"/>
                  </a:ext>
                </a:extLst>
              </a:tr>
              <a:tr h="0">
                <a:tc>
                  <a:txBody>
                    <a:bodyPr/>
                    <a:lstStyle/>
                    <a:p>
                      <a:r>
                        <a:rPr lang="en-US" sz="2000" dirty="0"/>
                        <a:t>Falls</a:t>
                      </a:r>
                    </a:p>
                  </a:txBody>
                  <a:tcPr/>
                </a:tc>
                <a:tc>
                  <a:txBody>
                    <a:bodyPr/>
                    <a:lstStyle/>
                    <a:p>
                      <a:pPr algn="ctr"/>
                      <a:r>
                        <a:rPr lang="en-US" sz="2000" dirty="0"/>
                        <a:t>6</a:t>
                      </a:r>
                    </a:p>
                  </a:txBody>
                  <a:tcPr/>
                </a:tc>
                <a:tc>
                  <a:txBody>
                    <a:bodyPr/>
                    <a:lstStyle/>
                    <a:p>
                      <a:pPr algn="ctr"/>
                      <a:r>
                        <a:rPr lang="en-US" sz="2000" dirty="0"/>
                        <a:t>9%</a:t>
                      </a:r>
                    </a:p>
                  </a:txBody>
                  <a:tcPr/>
                </a:tc>
                <a:extLst>
                  <a:ext uri="{0D108BD9-81ED-4DB2-BD59-A6C34878D82A}">
                    <a16:rowId xmlns:a16="http://schemas.microsoft.com/office/drawing/2014/main" val="3719120954"/>
                  </a:ext>
                </a:extLst>
              </a:tr>
              <a:tr h="0">
                <a:tc>
                  <a:txBody>
                    <a:bodyPr/>
                    <a:lstStyle/>
                    <a:p>
                      <a:r>
                        <a:rPr lang="en-US" sz="2000" dirty="0"/>
                        <a:t>Exposure to Harmful Substances/ Environments</a:t>
                      </a:r>
                    </a:p>
                  </a:txBody>
                  <a:tcPr/>
                </a:tc>
                <a:tc>
                  <a:txBody>
                    <a:bodyPr/>
                    <a:lstStyle/>
                    <a:p>
                      <a:pPr algn="ctr"/>
                      <a:r>
                        <a:rPr lang="en-US" sz="2000" dirty="0"/>
                        <a:t>5</a:t>
                      </a:r>
                    </a:p>
                  </a:txBody>
                  <a:tcPr/>
                </a:tc>
                <a:tc>
                  <a:txBody>
                    <a:bodyPr/>
                    <a:lstStyle/>
                    <a:p>
                      <a:pPr algn="ctr"/>
                      <a:r>
                        <a:rPr lang="en-US" sz="2000" dirty="0"/>
                        <a:t>7%</a:t>
                      </a:r>
                    </a:p>
                  </a:txBody>
                  <a:tcPr/>
                </a:tc>
                <a:extLst>
                  <a:ext uri="{0D108BD9-81ED-4DB2-BD59-A6C34878D82A}">
                    <a16:rowId xmlns:a16="http://schemas.microsoft.com/office/drawing/2014/main" val="1390289403"/>
                  </a:ext>
                </a:extLst>
              </a:tr>
              <a:tr h="0">
                <a:tc>
                  <a:txBody>
                    <a:bodyPr/>
                    <a:lstStyle/>
                    <a:p>
                      <a:r>
                        <a:rPr lang="en-US" sz="2000" dirty="0"/>
                        <a:t>Other</a:t>
                      </a:r>
                    </a:p>
                  </a:txBody>
                  <a:tcPr/>
                </a:tc>
                <a:tc>
                  <a:txBody>
                    <a:bodyPr/>
                    <a:lstStyle/>
                    <a:p>
                      <a:pPr algn="ctr"/>
                      <a:r>
                        <a:rPr lang="en-US" sz="2000" dirty="0"/>
                        <a:t>1</a:t>
                      </a:r>
                    </a:p>
                  </a:txBody>
                  <a:tcPr/>
                </a:tc>
                <a:tc>
                  <a:txBody>
                    <a:bodyPr/>
                    <a:lstStyle/>
                    <a:p>
                      <a:pPr algn="ctr"/>
                      <a:r>
                        <a:rPr lang="en-US" sz="2000" dirty="0"/>
                        <a:t>1%</a:t>
                      </a:r>
                    </a:p>
                  </a:txBody>
                  <a:tcPr/>
                </a:tc>
                <a:extLst>
                  <a:ext uri="{0D108BD9-81ED-4DB2-BD59-A6C34878D82A}">
                    <a16:rowId xmlns:a16="http://schemas.microsoft.com/office/drawing/2014/main" val="772143360"/>
                  </a:ext>
                </a:extLst>
              </a:tr>
              <a:tr h="0">
                <a:tc>
                  <a:txBody>
                    <a:bodyPr/>
                    <a:lstStyle/>
                    <a:p>
                      <a:r>
                        <a:rPr lang="en-US" sz="2000" dirty="0"/>
                        <a:t>TOTAL</a:t>
                      </a:r>
                    </a:p>
                  </a:txBody>
                  <a:tcPr/>
                </a:tc>
                <a:tc>
                  <a:txBody>
                    <a:bodyPr/>
                    <a:lstStyle/>
                    <a:p>
                      <a:pPr algn="ctr"/>
                      <a:r>
                        <a:rPr lang="en-US" sz="2000" dirty="0"/>
                        <a:t>67</a:t>
                      </a:r>
                    </a:p>
                  </a:txBody>
                  <a:tcPr/>
                </a:tc>
                <a:tc>
                  <a:txBody>
                    <a:bodyPr/>
                    <a:lstStyle/>
                    <a:p>
                      <a:pPr algn="ctr"/>
                      <a:endParaRPr lang="en-US" sz="2000" dirty="0"/>
                    </a:p>
                  </a:txBody>
                  <a:tcPr/>
                </a:tc>
                <a:extLst>
                  <a:ext uri="{0D108BD9-81ED-4DB2-BD59-A6C34878D82A}">
                    <a16:rowId xmlns:a16="http://schemas.microsoft.com/office/drawing/2014/main" val="10004"/>
                  </a:ext>
                </a:extLst>
              </a:tr>
            </a:tbl>
          </a:graphicData>
        </a:graphic>
      </p:graphicFrame>
      <p:sp>
        <p:nvSpPr>
          <p:cNvPr id="9" name="Rectangle 8"/>
          <p:cNvSpPr/>
          <p:nvPr/>
        </p:nvSpPr>
        <p:spPr>
          <a:xfrm>
            <a:off x="299407" y="6224955"/>
            <a:ext cx="3780224" cy="246221"/>
          </a:xfrm>
          <a:prstGeom prst="rect">
            <a:avLst/>
          </a:prstGeom>
        </p:spPr>
        <p:txBody>
          <a:bodyPr wrap="square">
            <a:spAutoFit/>
          </a:bodyPr>
          <a:lstStyle/>
          <a:p>
            <a:r>
              <a:rPr lang="en-US" sz="1000" u="sng" dirty="0">
                <a:solidFill>
                  <a:srgbClr val="49505A"/>
                </a:solidFill>
              </a:rPr>
              <a:t>Note</a:t>
            </a:r>
            <a:r>
              <a:rPr lang="en-US" sz="1000" dirty="0">
                <a:solidFill>
                  <a:srgbClr val="49505A"/>
                </a:solidFill>
              </a:rPr>
              <a:t>: Fatality counts from BLS Census of Fatal Occupational Injuries</a:t>
            </a:r>
          </a:p>
        </p:txBody>
      </p:sp>
      <p:sp>
        <p:nvSpPr>
          <p:cNvPr id="10" name="Title 1"/>
          <p:cNvSpPr txBox="1">
            <a:spLocks/>
          </p:cNvSpPr>
          <p:nvPr/>
        </p:nvSpPr>
        <p:spPr>
          <a:xfrm>
            <a:off x="8067848" y="346604"/>
            <a:ext cx="3401064" cy="13389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b="1" dirty="0">
                <a:latin typeface="+mn-lt"/>
                <a:ea typeface="+mn-ea"/>
                <a:cs typeface="+mn-cs"/>
              </a:rPr>
            </a:br>
            <a:r>
              <a:rPr lang="en-US" sz="2400" b="1" dirty="0">
                <a:latin typeface="+mn-lt"/>
                <a:ea typeface="+mn-ea"/>
                <a:cs typeface="+mn-cs"/>
              </a:rPr>
              <a:t>Oil and Gas Operators</a:t>
            </a:r>
            <a:br>
              <a:rPr lang="en-US" sz="2400" b="1" dirty="0">
                <a:latin typeface="+mn-lt"/>
                <a:ea typeface="+mn-ea"/>
                <a:cs typeface="+mn-cs"/>
              </a:rPr>
            </a:br>
            <a:r>
              <a:rPr lang="en-US" sz="2400" b="1" dirty="0">
                <a:latin typeface="+mn-lt"/>
                <a:ea typeface="+mn-ea"/>
                <a:cs typeface="+mn-cs"/>
              </a:rPr>
              <a:t>NAICS 211</a:t>
            </a:r>
          </a:p>
        </p:txBody>
      </p:sp>
      <p:graphicFrame>
        <p:nvGraphicFramePr>
          <p:cNvPr id="11" name="Content Placeholder 3"/>
          <p:cNvGraphicFramePr>
            <a:graphicFrameLocks/>
          </p:cNvGraphicFramePr>
          <p:nvPr/>
        </p:nvGraphicFramePr>
        <p:xfrm>
          <a:off x="8067848" y="1572197"/>
          <a:ext cx="3401064" cy="1748711"/>
        </p:xfrm>
        <a:graphic>
          <a:graphicData uri="http://schemas.openxmlformats.org/drawingml/2006/table">
            <a:tbl>
              <a:tblPr firstRow="1" bandRow="1">
                <a:tableStyleId>{5C22544A-7EE6-4342-B048-85BDC9FD1C3A}</a:tableStyleId>
              </a:tblPr>
              <a:tblGrid>
                <a:gridCol w="1903003">
                  <a:extLst>
                    <a:ext uri="{9D8B030D-6E8A-4147-A177-3AD203B41FA5}">
                      <a16:colId xmlns:a16="http://schemas.microsoft.com/office/drawing/2014/main" val="20000"/>
                    </a:ext>
                  </a:extLst>
                </a:gridCol>
                <a:gridCol w="661481">
                  <a:extLst>
                    <a:ext uri="{9D8B030D-6E8A-4147-A177-3AD203B41FA5}">
                      <a16:colId xmlns:a16="http://schemas.microsoft.com/office/drawing/2014/main" val="20001"/>
                    </a:ext>
                  </a:extLst>
                </a:gridCol>
                <a:gridCol w="836580">
                  <a:extLst>
                    <a:ext uri="{9D8B030D-6E8A-4147-A177-3AD203B41FA5}">
                      <a16:colId xmlns:a16="http://schemas.microsoft.com/office/drawing/2014/main" val="20002"/>
                    </a:ext>
                  </a:extLst>
                </a:gridCol>
              </a:tblGrid>
              <a:tr h="365760">
                <a:tc>
                  <a:txBody>
                    <a:bodyPr/>
                    <a:lstStyle/>
                    <a:p>
                      <a:pPr algn="ctr"/>
                      <a:r>
                        <a:rPr lang="en-US" sz="2400" dirty="0"/>
                        <a:t>Event Type</a:t>
                      </a:r>
                    </a:p>
                  </a:txBody>
                  <a:tcPr anchor="ctr"/>
                </a:tc>
                <a:tc>
                  <a:txBody>
                    <a:bodyPr/>
                    <a:lstStyle/>
                    <a:p>
                      <a:pPr algn="ctr"/>
                      <a:r>
                        <a:rPr lang="en-US" sz="2400" dirty="0"/>
                        <a:t>No.</a:t>
                      </a:r>
                    </a:p>
                  </a:txBody>
                  <a:tcPr anchor="ctr"/>
                </a:tc>
                <a:tc>
                  <a:txBody>
                    <a:bodyPr/>
                    <a:lstStyle/>
                    <a:p>
                      <a:pPr algn="ctr"/>
                      <a:r>
                        <a:rPr lang="en-US" sz="2400" dirty="0"/>
                        <a:t>%</a:t>
                      </a:r>
                    </a:p>
                  </a:txBody>
                  <a:tcPr anchor="ctr"/>
                </a:tc>
                <a:extLst>
                  <a:ext uri="{0D108BD9-81ED-4DB2-BD59-A6C34878D82A}">
                    <a16:rowId xmlns:a16="http://schemas.microsoft.com/office/drawing/2014/main" val="10000"/>
                  </a:ext>
                </a:extLst>
              </a:tr>
              <a:tr h="365760">
                <a:tc>
                  <a:txBody>
                    <a:bodyPr/>
                    <a:lstStyle/>
                    <a:p>
                      <a:r>
                        <a:rPr lang="en-US" sz="2000" b="0" dirty="0"/>
                        <a:t>Transportation</a:t>
                      </a:r>
                    </a:p>
                  </a:txBody>
                  <a:tcPr/>
                </a:tc>
                <a:tc>
                  <a:txBody>
                    <a:bodyPr/>
                    <a:lstStyle/>
                    <a:p>
                      <a:pPr algn="ctr"/>
                      <a:r>
                        <a:rPr lang="en-US" sz="2000" b="0" dirty="0"/>
                        <a:t>10</a:t>
                      </a:r>
                    </a:p>
                  </a:txBody>
                  <a:tcPr/>
                </a:tc>
                <a:tc>
                  <a:txBody>
                    <a:bodyPr/>
                    <a:lstStyle/>
                    <a:p>
                      <a:pPr algn="ctr"/>
                      <a:r>
                        <a:rPr lang="en-US" sz="2000" b="0" dirty="0"/>
                        <a:t>77%</a:t>
                      </a:r>
                    </a:p>
                  </a:txBody>
                  <a:tcPr/>
                </a:tc>
                <a:extLst>
                  <a:ext uri="{0D108BD9-81ED-4DB2-BD59-A6C34878D82A}">
                    <a16:rowId xmlns:a16="http://schemas.microsoft.com/office/drawing/2014/main" val="10001"/>
                  </a:ext>
                </a:extLst>
              </a:tr>
              <a:tr h="359557">
                <a:tc>
                  <a:txBody>
                    <a:bodyPr/>
                    <a:lstStyle/>
                    <a:p>
                      <a:r>
                        <a:rPr lang="en-US" sz="2000" dirty="0"/>
                        <a:t>Other</a:t>
                      </a:r>
                    </a:p>
                  </a:txBody>
                  <a:tcPr/>
                </a:tc>
                <a:tc>
                  <a:txBody>
                    <a:bodyPr/>
                    <a:lstStyle/>
                    <a:p>
                      <a:pPr algn="ctr"/>
                      <a:r>
                        <a:rPr lang="en-US" sz="2000" dirty="0"/>
                        <a:t>3</a:t>
                      </a:r>
                    </a:p>
                  </a:txBody>
                  <a:tcPr/>
                </a:tc>
                <a:tc>
                  <a:txBody>
                    <a:bodyPr/>
                    <a:lstStyle/>
                    <a:p>
                      <a:pPr algn="ctr"/>
                      <a:r>
                        <a:rPr lang="en-US" sz="2000" dirty="0"/>
                        <a:t>23%</a:t>
                      </a:r>
                    </a:p>
                  </a:txBody>
                  <a:tcPr/>
                </a:tc>
                <a:extLst>
                  <a:ext uri="{0D108BD9-81ED-4DB2-BD59-A6C34878D82A}">
                    <a16:rowId xmlns:a16="http://schemas.microsoft.com/office/drawing/2014/main" val="10002"/>
                  </a:ext>
                </a:extLst>
              </a:tr>
              <a:tr h="499031">
                <a:tc>
                  <a:txBody>
                    <a:bodyPr/>
                    <a:lstStyle/>
                    <a:p>
                      <a:r>
                        <a:rPr lang="en-US" sz="2000" dirty="0"/>
                        <a:t>TOTAL</a:t>
                      </a:r>
                    </a:p>
                  </a:txBody>
                  <a:tcPr/>
                </a:tc>
                <a:tc>
                  <a:txBody>
                    <a:bodyPr/>
                    <a:lstStyle/>
                    <a:p>
                      <a:pPr algn="ctr"/>
                      <a:r>
                        <a:rPr lang="en-US" sz="2000" dirty="0"/>
                        <a:t>13</a:t>
                      </a:r>
                    </a:p>
                  </a:txBody>
                  <a:tcPr/>
                </a:tc>
                <a:tc>
                  <a:txBody>
                    <a:bodyPr/>
                    <a:lstStyle/>
                    <a:p>
                      <a:pPr algn="ctr"/>
                      <a:endParaRPr 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391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92" y="236957"/>
            <a:ext cx="10515600" cy="1089529"/>
          </a:xfrm>
          <a:noFill/>
          <a:ln>
            <a:noFill/>
          </a:ln>
        </p:spPr>
        <p:txBody>
          <a:bodyPr wrap="square" rtlCol="0">
            <a:spAutoFit/>
          </a:bodyPr>
          <a:lstStyle/>
          <a:p>
            <a:r>
              <a:rPr lang="en-US" sz="3600" b="1" dirty="0">
                <a:latin typeface="+mn-lt"/>
              </a:rPr>
              <a:t>In 2018, fatalities of large truck occupants dropped and increased for pick-up truck occupants</a:t>
            </a:r>
            <a:endParaRPr lang="en-US" sz="3600" b="1" dirty="0">
              <a:latin typeface="+mn-lt"/>
              <a:ea typeface="+mn-ea"/>
              <a:cs typeface="+mn-cs"/>
            </a:endParaRPr>
          </a:p>
        </p:txBody>
      </p:sp>
      <p:graphicFrame>
        <p:nvGraphicFramePr>
          <p:cNvPr id="4" name="Chart 3"/>
          <p:cNvGraphicFramePr>
            <a:graphicFrameLocks/>
          </p:cNvGraphicFramePr>
          <p:nvPr/>
        </p:nvGraphicFramePr>
        <p:xfrm>
          <a:off x="501162" y="1252096"/>
          <a:ext cx="10744199" cy="5284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533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084" y="198071"/>
            <a:ext cx="10515600" cy="1325563"/>
          </a:xfrm>
        </p:spPr>
        <p:txBody>
          <a:bodyPr>
            <a:normAutofit/>
          </a:bodyPr>
          <a:lstStyle/>
          <a:p>
            <a:pPr algn="ctr"/>
            <a:r>
              <a:rPr lang="en-US" sz="3600" b="1" dirty="0">
                <a:latin typeface="+mn-lt"/>
              </a:rPr>
              <a:t>“Collisions with other vehicle” most frequent crash type (2011–2018)</a:t>
            </a:r>
          </a:p>
        </p:txBody>
      </p:sp>
      <p:sp>
        <p:nvSpPr>
          <p:cNvPr id="5" name="Rectangle 4"/>
          <p:cNvSpPr/>
          <p:nvPr/>
        </p:nvSpPr>
        <p:spPr>
          <a:xfrm>
            <a:off x="1354484" y="6433171"/>
            <a:ext cx="8382000" cy="246221"/>
          </a:xfrm>
          <a:prstGeom prst="rect">
            <a:avLst/>
          </a:prstGeom>
        </p:spPr>
        <p:txBody>
          <a:bodyPr wrap="square">
            <a:spAutoFit/>
          </a:bodyPr>
          <a:lstStyle/>
          <a:p>
            <a:r>
              <a:rPr lang="en-US" sz="1000" u="sng" dirty="0">
                <a:solidFill>
                  <a:srgbClr val="49505A"/>
                </a:solidFill>
              </a:rPr>
              <a:t>Note</a:t>
            </a:r>
            <a:r>
              <a:rPr lang="en-US" sz="1000" dirty="0">
                <a:solidFill>
                  <a:srgbClr val="49505A"/>
                </a:solidFill>
              </a:rPr>
              <a:t>: Fatality counts from BLS Census of Fatal Occupational Injuries</a:t>
            </a:r>
          </a:p>
        </p:txBody>
      </p:sp>
      <p:graphicFrame>
        <p:nvGraphicFramePr>
          <p:cNvPr id="7" name="Chart 6"/>
          <p:cNvGraphicFramePr/>
          <p:nvPr>
            <p:extLst>
              <p:ext uri="{D42A27DB-BD31-4B8C-83A1-F6EECF244321}">
                <p14:modId xmlns:p14="http://schemas.microsoft.com/office/powerpoint/2010/main" val="1556170289"/>
              </p:ext>
            </p:extLst>
          </p:nvPr>
        </p:nvGraphicFramePr>
        <p:xfrm>
          <a:off x="2823308" y="1523634"/>
          <a:ext cx="7613162" cy="5048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7671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11798AB5217849912631DAF75A3B79" ma:contentTypeVersion="5" ma:contentTypeDescription="Create a new document." ma:contentTypeScope="" ma:versionID="55471526ab87ed2632acdca2f67e611b">
  <xsd:schema xmlns:xsd="http://www.w3.org/2001/XMLSchema" xmlns:xs="http://www.w3.org/2001/XMLSchema" xmlns:p="http://schemas.microsoft.com/office/2006/metadata/properties" xmlns:ns3="a0d95979-b78d-4456-a83d-a4e89158df7f" xmlns:ns4="508508a9-2d59-4074-9a0f-ccfddcb81bc1" targetNamespace="http://schemas.microsoft.com/office/2006/metadata/properties" ma:root="true" ma:fieldsID="82fdcaf072f6761d9c47262d5c4c9d9b" ns3:_="" ns4:_="">
    <xsd:import namespace="a0d95979-b78d-4456-a83d-a4e89158df7f"/>
    <xsd:import namespace="508508a9-2d59-4074-9a0f-ccfddcb81bc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5979-b78d-4456-a83d-a4e89158d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8508a9-2d59-4074-9a0f-ccfddcb81b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3A2100-0434-4A34-80E4-6C8AAC76FBE8}">
  <ds:schemaRefs>
    <ds:schemaRef ds:uri="http://schemas.microsoft.com/sharepoint/v3/contenttype/forms"/>
  </ds:schemaRefs>
</ds:datastoreItem>
</file>

<file path=customXml/itemProps2.xml><?xml version="1.0" encoding="utf-8"?>
<ds:datastoreItem xmlns:ds="http://schemas.openxmlformats.org/officeDocument/2006/customXml" ds:itemID="{63F48FE7-E490-47EB-852D-35696F819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5979-b78d-4456-a83d-a4e89158df7f"/>
    <ds:schemaRef ds:uri="508508a9-2d59-4074-9a0f-ccfddcb81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C27013-E160-42C5-91B0-D30896C82BC4}">
  <ds:schemaRefs>
    <ds:schemaRef ds:uri="http://purl.org/dc/terms/"/>
    <ds:schemaRef ds:uri="http://purl.org/dc/elements/1.1/"/>
    <ds:schemaRef ds:uri="http://schemas.microsoft.com/office/2006/documentManagement/types"/>
    <ds:schemaRef ds:uri="a0d95979-b78d-4456-a83d-a4e89158df7f"/>
    <ds:schemaRef ds:uri="http://www.w3.org/XML/1998/namespace"/>
    <ds:schemaRef ds:uri="http://purl.org/dc/dcmitype/"/>
    <ds:schemaRef ds:uri="http://schemas.microsoft.com/office/infopath/2007/PartnerControls"/>
    <ds:schemaRef ds:uri="http://schemas.openxmlformats.org/package/2006/metadata/core-properties"/>
    <ds:schemaRef ds:uri="508508a9-2d59-4074-9a0f-ccfddcb81bc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248</TotalTime>
  <Words>2132</Words>
  <Application>Microsoft Office PowerPoint</Application>
  <PresentationFormat>Widescreen</PresentationFormat>
  <Paragraphs>300</Paragraphs>
  <Slides>32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Ebrima</vt:lpstr>
      <vt:lpstr>Times New Roman</vt:lpstr>
      <vt:lpstr>Wingdings</vt:lpstr>
      <vt:lpstr>Office Theme</vt:lpstr>
      <vt:lpstr>Driving in the Oilfield: a Review of Driving Risk and Safety Practices</vt:lpstr>
      <vt:lpstr>Case Study: Oilfield Crash</vt:lpstr>
      <vt:lpstr>   Case Study: Significant Factors</vt:lpstr>
      <vt:lpstr>PowerPoint Presentation</vt:lpstr>
      <vt:lpstr>PowerPoint Presentation</vt:lpstr>
      <vt:lpstr>Percent of fatalities from transportation events is increasing in recent years </vt:lpstr>
      <vt:lpstr> Drilling Operations NAICS 213111</vt:lpstr>
      <vt:lpstr>In 2018, fatalities of large truck occupants dropped and increased for pick-up truck occupants</vt:lpstr>
      <vt:lpstr>“Collisions with other vehicle” most frequent crash type (2011–2018)</vt:lpstr>
      <vt:lpstr>PowerPoint Presentation</vt:lpstr>
      <vt:lpstr>Risk factors for oil and gas motor vehicle fatalities</vt:lpstr>
      <vt:lpstr>Best Practices for Reducing Road Risk</vt:lpstr>
      <vt:lpstr>Increase seatbelt use</vt:lpstr>
      <vt:lpstr>The best cell phone policies cover… </vt:lpstr>
      <vt:lpstr>Take the Pledge</vt:lpstr>
      <vt:lpstr>In-Vehicle Monitoring Systems (IVMS)</vt:lpstr>
      <vt:lpstr>Implementing IVMS</vt:lpstr>
      <vt:lpstr>IVMS + Driver Coaching</vt:lpstr>
      <vt:lpstr>Set feasible goals</vt:lpstr>
      <vt:lpstr>Meet regularly</vt:lpstr>
      <vt:lpstr>Look for patterns of behaviors</vt:lpstr>
      <vt:lpstr>Target behaviors, not the driver</vt:lpstr>
      <vt:lpstr>Perform ride- alongs</vt:lpstr>
      <vt:lpstr>Use discretion</vt:lpstr>
      <vt:lpstr>Remind them why safety is important</vt:lpstr>
      <vt:lpstr>Journey Management</vt:lpstr>
      <vt:lpstr>PowerPoint Presentation</vt:lpstr>
      <vt:lpstr>Seatbelt Campaign and Materials</vt:lpstr>
      <vt:lpstr>CDC COVID resources for businesses</vt:lpstr>
      <vt:lpstr>NIOSH fatigue fact sheets for oil &amp; gas</vt:lpstr>
      <vt:lpstr>Helmerich &amp; Payne:  Drive Safe Video</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in the Oilfield: a Review of Driving Risk and Safety Practices</dc:title>
  <dc:creator>Hill, Ryan D. (CDC/NIOSH/WSD)</dc:creator>
  <cp:lastModifiedBy>Retzer, Kyla D. (CDC/NIOSH/WSD)</cp:lastModifiedBy>
  <cp:revision>7</cp:revision>
  <dcterms:created xsi:type="dcterms:W3CDTF">2019-11-04T20:36:04Z</dcterms:created>
  <dcterms:modified xsi:type="dcterms:W3CDTF">2020-04-22T15:00:42Z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0x010100EE11798AB5217849912631DAF75A3B79</vt:lpwstr>
  </property>
</Properties>
</file>